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639" r:id="rId2"/>
    <p:sldId id="630" r:id="rId3"/>
    <p:sldId id="642" r:id="rId4"/>
    <p:sldId id="643" r:id="rId5"/>
    <p:sldId id="619" r:id="rId6"/>
    <p:sldId id="616" r:id="rId7"/>
    <p:sldId id="615" r:id="rId8"/>
    <p:sldId id="640" r:id="rId9"/>
    <p:sldId id="257" r:id="rId10"/>
    <p:sldId id="343" r:id="rId11"/>
    <p:sldId id="487" r:id="rId12"/>
    <p:sldId id="629" r:id="rId13"/>
    <p:sldId id="636" r:id="rId14"/>
    <p:sldId id="637" r:id="rId15"/>
    <p:sldId id="638" r:id="rId16"/>
    <p:sldId id="644" r:id="rId17"/>
    <p:sldId id="645" r:id="rId18"/>
    <p:sldId id="641" r:id="rId19"/>
    <p:sldId id="646" r:id="rId20"/>
    <p:sldId id="647" r:id="rId21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5BC"/>
    <a:srgbClr val="46A2BC"/>
    <a:srgbClr val="44536C"/>
    <a:srgbClr val="092F49"/>
    <a:srgbClr val="B5C75B"/>
    <a:srgbClr val="776EAE"/>
    <a:srgbClr val="3C5C8C"/>
    <a:srgbClr val="43B99A"/>
    <a:srgbClr val="052E4C"/>
    <a:srgbClr val="0E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170" autoAdjust="0"/>
  </p:normalViewPr>
  <p:slideViewPr>
    <p:cSldViewPr snapToGrid="0">
      <p:cViewPr varScale="1">
        <p:scale>
          <a:sx n="119" d="100"/>
          <a:sy n="119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28015" cy="12801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Várható Bevétel Opciókkal és Opciók</a:t>
            </a:r>
            <a:r>
              <a:rPr lang="hu-HU" sz="1400" baseline="0" dirty="0"/>
              <a:t>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B-4856-A2E4-1BAEFFEB37AE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B-4856-A2E4-1BAEFFEB37AE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B-4856-A2E4-1BAEFFEB37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1583351</c:v>
                </c:pt>
                <c:pt idx="1">
                  <c:v>1648892</c:v>
                </c:pt>
                <c:pt idx="2">
                  <c:v>1574438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4-4608-9298-7B9B68012809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52-4B49-9E12-747AAA8CA583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52-4B49-9E12-747AAA8CA583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752-4B49-9E12-747AAA8CA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1560676</c:v>
                </c:pt>
                <c:pt idx="1">
                  <c:v>1619369</c:v>
                </c:pt>
                <c:pt idx="2">
                  <c:v>1548189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18-4975-AFAF-85B6ED982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  <c:min val="1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hu-HU" sz="1400" dirty="0"/>
              <a:t>Szórás</a:t>
            </a:r>
            <a:r>
              <a:rPr lang="hu-HU" sz="1400" baseline="0" dirty="0"/>
              <a:t> Opciókkal és Opciók Nélkül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7766824557086616E-2"/>
          <c:y val="0.2943002286494526"/>
          <c:w val="0.85748385211614175"/>
          <c:h val="0.48827956270706069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Opciók Nélkül</c:v>
                </c:pt>
              </c:strCache>
            </c:strRef>
          </c:tx>
          <c:spPr>
            <a:ln w="47625" cap="rnd">
              <a:solidFill>
                <a:srgbClr val="16516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65161"/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9.140624437707652E-2"/>
                  <c:y val="-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1C-4B52-9C8E-BFC3C651D635}"/>
                </c:ext>
              </c:extLst>
            </c:dLbl>
            <c:dLbl>
              <c:idx val="1"/>
              <c:layout>
                <c:manualLayout>
                  <c:x val="9.3749994232898114E-3"/>
                  <c:y val="-1.749833111389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1C-4B52-9C8E-BFC3C651D635}"/>
                </c:ext>
              </c:extLst>
            </c:dLbl>
            <c:dLbl>
              <c:idx val="2"/>
              <c:layout>
                <c:manualLayout>
                  <c:x val="-2.1093748702402441E-2"/>
                  <c:y val="-8.3117072790990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1C-4B52-9C8E-BFC3C651D6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Munka1!$B$2:$B$4</c:f>
              <c:numCache>
                <c:formatCode>0</c:formatCode>
                <c:ptCount val="3"/>
                <c:pt idx="0">
                  <c:v>465237</c:v>
                </c:pt>
                <c:pt idx="1">
                  <c:v>764309</c:v>
                </c:pt>
                <c:pt idx="2">
                  <c:v>515786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1C-4B52-9C8E-BFC3C651D635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Opciókkal</c:v>
                </c:pt>
              </c:strCache>
            </c:strRef>
          </c:tx>
          <c:spPr>
            <a:ln w="508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7"/>
          </c:marker>
          <c:dLbls>
            <c:dLbl>
              <c:idx val="0"/>
              <c:layout>
                <c:manualLayout>
                  <c:x val="0"/>
                  <c:y val="5.2494993341678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80-4F46-9CA9-10BD5CF905E4}"/>
                </c:ext>
              </c:extLst>
            </c:dLbl>
            <c:dLbl>
              <c:idx val="1"/>
              <c:layout>
                <c:manualLayout>
                  <c:x val="-7.4999995386319268E-2"/>
                  <c:y val="0.12248831779724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80-4F46-9CA9-10BD5CF905E4}"/>
                </c:ext>
              </c:extLst>
            </c:dLbl>
            <c:dLbl>
              <c:idx val="2"/>
              <c:layout>
                <c:manualLayout>
                  <c:x val="-7.9687495097964134E-2"/>
                  <c:y val="7.8742490012517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80-4F46-9CA9-10BD5CF905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en-R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Munka1!$A$2:$A$4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Munka1!$C$2:$C$4</c:f>
              <c:numCache>
                <c:formatCode>0</c:formatCode>
                <c:ptCount val="3"/>
                <c:pt idx="0">
                  <c:v>255084</c:v>
                </c:pt>
                <c:pt idx="1">
                  <c:v>478867</c:v>
                </c:pt>
                <c:pt idx="2">
                  <c:v>282566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E9-4A12-A72D-B2AF29457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727328"/>
        <c:axId val="1117720256"/>
      </c:lineChart>
      <c:catAx>
        <c:axId val="11177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RO"/>
          </a:p>
        </c:txPr>
        <c:crossAx val="1117720256"/>
        <c:crosses val="autoZero"/>
        <c:auto val="1"/>
        <c:lblAlgn val="ctr"/>
        <c:lblOffset val="100"/>
        <c:noMultiLvlLbl val="0"/>
      </c:catAx>
      <c:valAx>
        <c:axId val="11177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RO"/>
          </a:p>
        </c:txPr>
        <c:crossAx val="111772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11501703278685"/>
          <c:y val="0.92366284160496892"/>
          <c:w val="0.47003995632136097"/>
          <c:h val="7.633715839503102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50" b="1"/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Ebrima" panose="02000000000000000000" pitchFamily="2" charset="0"/>
          <a:ea typeface="Ebrima" panose="02000000000000000000" pitchFamily="2" charset="0"/>
          <a:cs typeface="Ebrima" panose="02000000000000000000" pitchFamily="2" charset="0"/>
        </a:defRPr>
      </a:pPr>
      <a:endParaRPr lang="en-RO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/>
          <a:lstStyle>
            <a:lvl1pPr algn="r">
              <a:defRPr sz="1400"/>
            </a:lvl1pPr>
          </a:lstStyle>
          <a:p>
            <a:fld id="{5A7D1547-96BF-4629-BB00-B89483A57123}" type="datetimeFigureOut">
              <a:rPr lang="en-US" smtClean="0"/>
              <a:t>4/22/23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1463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3221" tIns="56610" rIns="113221" bIns="5661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5940745"/>
            <a:ext cx="5852160" cy="4860608"/>
          </a:xfrm>
          <a:prstGeom prst="rect">
            <a:avLst/>
          </a:prstGeom>
        </p:spPr>
        <p:txBody>
          <a:bodyPr vert="horz" lIns="113221" tIns="56610" rIns="113221" bIns="5661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725043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3"/>
            <a:ext cx="3169920" cy="619362"/>
          </a:xfrm>
          <a:prstGeom prst="rect">
            <a:avLst/>
          </a:prstGeom>
        </p:spPr>
        <p:txBody>
          <a:bodyPr vert="horz" lIns="113221" tIns="56610" rIns="113221" bIns="56610" rtlCol="0" anchor="b"/>
          <a:lstStyle>
            <a:lvl1pPr algn="r">
              <a:defRPr sz="1400"/>
            </a:lvl1pPr>
          </a:lstStyle>
          <a:p>
            <a:fld id="{6271BE83-5948-41FE-9715-FF59005C5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3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D069-7CB9-448F-8718-84140D4A15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FA2B9-5F60-4D0C-A17D-D2C4830ECA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492-F28A-48E8-B1C0-E82805A79AC7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1B6BD-8272-49E1-9FAE-A31C52FEACCB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BC176-D035-491C-ADFA-DA4924FE286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2BBF7-4317-4E8A-85E1-C6350AFC739A}" type="datetime1">
              <a:rPr lang="en-US" smtClean="0"/>
              <a:t>4/22/23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4327" y="167641"/>
            <a:ext cx="263407" cy="899159"/>
          </a:xfrm>
          <a:prstGeom prst="rect">
            <a:avLst/>
          </a:prstGeom>
          <a:solidFill>
            <a:srgbClr val="003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182880"/>
            <a:ext cx="11728791" cy="389206"/>
          </a:xfrm>
        </p:spPr>
        <p:txBody>
          <a:bodyPr>
            <a:noAutofit/>
          </a:bodyPr>
          <a:lstStyle>
            <a:lvl1pPr>
              <a:defRPr sz="2800" b="1" cap="none" baseline="0">
                <a:solidFill>
                  <a:srgbClr val="003E5F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9" descr="GTK_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76" y="6438260"/>
            <a:ext cx="832506" cy="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 helye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7621" y="6543662"/>
            <a:ext cx="9348972" cy="244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i="1" baseline="0"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Source: 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557398"/>
            <a:ext cx="11728790" cy="59784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hu-HU" dirty="0"/>
          </a:p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04794" y="6515593"/>
            <a:ext cx="1058446" cy="276153"/>
          </a:xfrm>
        </p:spPr>
        <p:txBody>
          <a:bodyPr/>
          <a:lstStyle>
            <a:lvl1pPr algn="r">
              <a:defRPr sz="11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9A641CF-A6E8-42D1-AEC7-98B242F0A1F4}" type="slidenum">
              <a:rPr 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1025717" y="6558228"/>
            <a:ext cx="3619435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90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B2BC4A-F9F0-424E-8FC5-70E45B2B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2684492-F28A-48E8-B1C0-E82805A79AC7}" type="datetime1">
              <a:rPr lang="en-US" smtClean="0"/>
              <a:t>4/22/23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EC47BF-E73C-D7E7-A096-810809EC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9E180AB-7657-1790-3141-A4EECB1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543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fld id="{58571F43-BCC6-4BAF-B795-5BB596EEC9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8E6FD6-D979-8E36-2A96-D2ABA4A63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24" y="296020"/>
            <a:ext cx="11680119" cy="648000"/>
          </a:xfrm>
        </p:spPr>
        <p:txBody>
          <a:bodyPr>
            <a:normAutofit/>
          </a:bodyPr>
          <a:lstStyle>
            <a:lvl1pPr>
              <a:defRPr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E1FF-A2C0-0451-3B70-0B071454E730}"/>
              </a:ext>
            </a:extLst>
          </p:cNvPr>
          <p:cNvSpPr/>
          <p:nvPr userDrawn="1"/>
        </p:nvSpPr>
        <p:spPr>
          <a:xfrm>
            <a:off x="1" y="297471"/>
            <a:ext cx="148848" cy="64800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2E9D9-77F6-E8F4-5297-3A1712A7673F}"/>
              </a:ext>
            </a:extLst>
          </p:cNvPr>
          <p:cNvSpPr/>
          <p:nvPr userDrawn="1"/>
        </p:nvSpPr>
        <p:spPr>
          <a:xfrm>
            <a:off x="181849" y="297470"/>
            <a:ext cx="58142" cy="648000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4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3DB0-26E6-4C09-BE28-D200C9CCEF07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1F43-BCC6-4BAF-B795-5BB596EE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3" r:id="rId3"/>
    <p:sldLayoutId id="214748368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1FFF4-0E08-EAB8-79C3-00A07AAB3D2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A0DF3-D13F-F5D0-D672-8D8083AD3568}"/>
              </a:ext>
            </a:extLst>
          </p:cNvPr>
          <p:cNvSpPr/>
          <p:nvPr/>
        </p:nvSpPr>
        <p:spPr>
          <a:xfrm>
            <a:off x="0" y="3619262"/>
            <a:ext cx="12192000" cy="247244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60D321C-9009-5AD6-F921-371A2D0484B0}"/>
              </a:ext>
            </a:extLst>
          </p:cNvPr>
          <p:cNvSpPr/>
          <p:nvPr/>
        </p:nvSpPr>
        <p:spPr>
          <a:xfrm rot="10800000">
            <a:off x="5100861" y="0"/>
            <a:ext cx="7120806" cy="6323308"/>
          </a:xfrm>
          <a:prstGeom prst="rtTriangle">
            <a:avLst/>
          </a:prstGeom>
          <a:solidFill>
            <a:srgbClr val="23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90A59-F790-3ABD-8CD6-EB2BD8DD5E8B}"/>
              </a:ext>
            </a:extLst>
          </p:cNvPr>
          <p:cNvSpPr txBox="1"/>
          <p:nvPr/>
        </p:nvSpPr>
        <p:spPr>
          <a:xfrm>
            <a:off x="423907" y="615068"/>
            <a:ext cx="52195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Compacto</a:t>
            </a:r>
            <a:endParaRPr lang="hu-HU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hu-HU" sz="4400" b="1" dirty="0">
                <a:solidFill>
                  <a:srgbClr val="092F49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rPr>
              <a:t>Quant Challenge Finals</a:t>
            </a:r>
            <a:endParaRPr lang="en-US" sz="4400" b="1" dirty="0">
              <a:solidFill>
                <a:srgbClr val="092F49"/>
              </a:solidFill>
              <a:latin typeface="Montserrat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00F69F-4B09-F32F-8D2D-DB8C8D817B7A}"/>
              </a:ext>
            </a:extLst>
          </p:cNvPr>
          <p:cNvSpPr/>
          <p:nvPr/>
        </p:nvSpPr>
        <p:spPr>
          <a:xfrm>
            <a:off x="244657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72EDED-9865-5BCE-0DCF-8D1B0957CEE2}"/>
              </a:ext>
            </a:extLst>
          </p:cNvPr>
          <p:cNvSpPr txBox="1"/>
          <p:nvPr/>
        </p:nvSpPr>
        <p:spPr>
          <a:xfrm>
            <a:off x="2439840" y="5242252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Hunor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4C5ED2-0F00-2572-FA51-5F7939D12B72}"/>
              </a:ext>
            </a:extLst>
          </p:cNvPr>
          <p:cNvSpPr/>
          <p:nvPr/>
        </p:nvSpPr>
        <p:spPr>
          <a:xfrm>
            <a:off x="-8596" y="0"/>
            <a:ext cx="343949" cy="111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012AFF-80DB-6DB1-7208-87E2FBA3DA08}"/>
              </a:ext>
            </a:extLst>
          </p:cNvPr>
          <p:cNvSpPr/>
          <p:nvPr/>
        </p:nvSpPr>
        <p:spPr>
          <a:xfrm>
            <a:off x="2429901" y="3227435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FBA81-45B2-5A54-626F-A173E86524B4}"/>
              </a:ext>
            </a:extLst>
          </p:cNvPr>
          <p:cNvSpPr txBox="1"/>
          <p:nvPr/>
        </p:nvSpPr>
        <p:spPr>
          <a:xfrm>
            <a:off x="233100" y="5245059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Ákos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9940F1-0EAC-B7D3-F97A-466CF2DA86CF}"/>
              </a:ext>
            </a:extLst>
          </p:cNvPr>
          <p:cNvSpPr txBox="1"/>
          <p:nvPr/>
        </p:nvSpPr>
        <p:spPr>
          <a:xfrm>
            <a:off x="4646580" y="526734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Attila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8C3BDE24-CFEB-65ED-AD64-857F07511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t="334" r="18579" b="14988"/>
          <a:stretch/>
        </p:blipFill>
        <p:spPr>
          <a:xfrm>
            <a:off x="303670" y="3351429"/>
            <a:ext cx="1800000" cy="1800000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A5913-4C42-26DF-4AC8-3ABD4C812833}"/>
              </a:ext>
            </a:extLst>
          </p:cNvPr>
          <p:cNvGrpSpPr/>
          <p:nvPr/>
        </p:nvGrpSpPr>
        <p:grpSpPr>
          <a:xfrm>
            <a:off x="8491802" y="543973"/>
            <a:ext cx="3149291" cy="2462586"/>
            <a:chOff x="5663912" y="630767"/>
            <a:chExt cx="4863950" cy="38033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409FD5-FA0F-54D5-F8F8-07AEDCB384C4}"/>
                </a:ext>
              </a:extLst>
            </p:cNvPr>
            <p:cNvGrpSpPr/>
            <p:nvPr/>
          </p:nvGrpSpPr>
          <p:grpSpPr>
            <a:xfrm>
              <a:off x="5663912" y="1837916"/>
              <a:ext cx="4863950" cy="2596213"/>
              <a:chOff x="757927" y="228601"/>
              <a:chExt cx="10355456" cy="5527396"/>
            </a:xfrm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7D7BADE3-6CC0-0AC9-FA40-301C0A5C98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50395">
                <a:off x="757927" y="228601"/>
                <a:ext cx="5337428" cy="3286125"/>
              </a:xfrm>
              <a:custGeom>
                <a:avLst/>
                <a:gdLst>
                  <a:gd name="T0" fmla="*/ 166 w 2852"/>
                  <a:gd name="T1" fmla="*/ 504 h 1676"/>
                  <a:gd name="T2" fmla="*/ 253 w 2852"/>
                  <a:gd name="T3" fmla="*/ 582 h 1676"/>
                  <a:gd name="T4" fmla="*/ 200 w 2852"/>
                  <a:gd name="T5" fmla="*/ 675 h 1676"/>
                  <a:gd name="T6" fmla="*/ 173 w 2852"/>
                  <a:gd name="T7" fmla="*/ 734 h 1676"/>
                  <a:gd name="T8" fmla="*/ 189 w 2852"/>
                  <a:gd name="T9" fmla="*/ 882 h 1676"/>
                  <a:gd name="T10" fmla="*/ 75 w 2852"/>
                  <a:gd name="T11" fmla="*/ 938 h 1676"/>
                  <a:gd name="T12" fmla="*/ 84 w 2852"/>
                  <a:gd name="T13" fmla="*/ 997 h 1676"/>
                  <a:gd name="T14" fmla="*/ 123 w 2852"/>
                  <a:gd name="T15" fmla="*/ 1097 h 1676"/>
                  <a:gd name="T16" fmla="*/ 206 w 2852"/>
                  <a:gd name="T17" fmla="*/ 1231 h 1676"/>
                  <a:gd name="T18" fmla="*/ 425 w 2852"/>
                  <a:gd name="T19" fmla="*/ 1414 h 1676"/>
                  <a:gd name="T20" fmla="*/ 481 w 2852"/>
                  <a:gd name="T21" fmla="*/ 1530 h 1676"/>
                  <a:gd name="T22" fmla="*/ 619 w 2852"/>
                  <a:gd name="T23" fmla="*/ 1607 h 1676"/>
                  <a:gd name="T24" fmla="*/ 749 w 2852"/>
                  <a:gd name="T25" fmla="*/ 1654 h 1676"/>
                  <a:gd name="T26" fmla="*/ 995 w 2852"/>
                  <a:gd name="T27" fmla="*/ 1653 h 1676"/>
                  <a:gd name="T28" fmla="*/ 1168 w 2852"/>
                  <a:gd name="T29" fmla="*/ 1582 h 1676"/>
                  <a:gd name="T30" fmla="*/ 1304 w 2852"/>
                  <a:gd name="T31" fmla="*/ 1531 h 1676"/>
                  <a:gd name="T32" fmla="*/ 1378 w 2852"/>
                  <a:gd name="T33" fmla="*/ 1488 h 1676"/>
                  <a:gd name="T34" fmla="*/ 1627 w 2852"/>
                  <a:gd name="T35" fmla="*/ 1437 h 1676"/>
                  <a:gd name="T36" fmla="*/ 1822 w 2852"/>
                  <a:gd name="T37" fmla="*/ 1437 h 1676"/>
                  <a:gd name="T38" fmla="*/ 1959 w 2852"/>
                  <a:gd name="T39" fmla="*/ 1445 h 1676"/>
                  <a:gd name="T40" fmla="*/ 2022 w 2852"/>
                  <a:gd name="T41" fmla="*/ 1374 h 1676"/>
                  <a:gd name="T42" fmla="*/ 2164 w 2852"/>
                  <a:gd name="T43" fmla="*/ 1306 h 1676"/>
                  <a:gd name="T44" fmla="*/ 2197 w 2852"/>
                  <a:gd name="T45" fmla="*/ 1222 h 1676"/>
                  <a:gd name="T46" fmla="*/ 2294 w 2852"/>
                  <a:gd name="T47" fmla="*/ 1097 h 1676"/>
                  <a:gd name="T48" fmla="*/ 2325 w 2852"/>
                  <a:gd name="T49" fmla="*/ 1005 h 1676"/>
                  <a:gd name="T50" fmla="*/ 2359 w 2852"/>
                  <a:gd name="T51" fmla="*/ 896 h 1676"/>
                  <a:gd name="T52" fmla="*/ 2464 w 2852"/>
                  <a:gd name="T53" fmla="*/ 704 h 1676"/>
                  <a:gd name="T54" fmla="*/ 2521 w 2852"/>
                  <a:gd name="T55" fmla="*/ 611 h 1676"/>
                  <a:gd name="T56" fmla="*/ 2602 w 2852"/>
                  <a:gd name="T57" fmla="*/ 504 h 1676"/>
                  <a:gd name="T58" fmla="*/ 2714 w 2852"/>
                  <a:gd name="T59" fmla="*/ 441 h 1676"/>
                  <a:gd name="T60" fmla="*/ 2852 w 2852"/>
                  <a:gd name="T61" fmla="*/ 358 h 1676"/>
                  <a:gd name="T62" fmla="*/ 2838 w 2852"/>
                  <a:gd name="T63" fmla="*/ 256 h 1676"/>
                  <a:gd name="T64" fmla="*/ 2689 w 2852"/>
                  <a:gd name="T65" fmla="*/ 179 h 1676"/>
                  <a:gd name="T66" fmla="*/ 2577 w 2852"/>
                  <a:gd name="T67" fmla="*/ 109 h 1676"/>
                  <a:gd name="T68" fmla="*/ 2474 w 2852"/>
                  <a:gd name="T69" fmla="*/ 94 h 1676"/>
                  <a:gd name="T70" fmla="*/ 2311 w 2852"/>
                  <a:gd name="T71" fmla="*/ 80 h 1676"/>
                  <a:gd name="T72" fmla="*/ 2241 w 2852"/>
                  <a:gd name="T73" fmla="*/ 0 h 1676"/>
                  <a:gd name="T74" fmla="*/ 2072 w 2852"/>
                  <a:gd name="T75" fmla="*/ 41 h 1676"/>
                  <a:gd name="T76" fmla="*/ 1923 w 2852"/>
                  <a:gd name="T77" fmla="*/ 12 h 1676"/>
                  <a:gd name="T78" fmla="*/ 1789 w 2852"/>
                  <a:gd name="T79" fmla="*/ 134 h 1676"/>
                  <a:gd name="T80" fmla="*/ 1603 w 2852"/>
                  <a:gd name="T81" fmla="*/ 257 h 1676"/>
                  <a:gd name="T82" fmla="*/ 1514 w 2852"/>
                  <a:gd name="T83" fmla="*/ 211 h 1676"/>
                  <a:gd name="T84" fmla="*/ 1424 w 2852"/>
                  <a:gd name="T85" fmla="*/ 287 h 1676"/>
                  <a:gd name="T86" fmla="*/ 1291 w 2852"/>
                  <a:gd name="T87" fmla="*/ 310 h 1676"/>
                  <a:gd name="T88" fmla="*/ 1188 w 2852"/>
                  <a:gd name="T89" fmla="*/ 287 h 1676"/>
                  <a:gd name="T90" fmla="*/ 1155 w 2852"/>
                  <a:gd name="T91" fmla="*/ 459 h 1676"/>
                  <a:gd name="T92" fmla="*/ 735 w 2852"/>
                  <a:gd name="T93" fmla="*/ 483 h 1676"/>
                  <a:gd name="T94" fmla="*/ 555 w 2852"/>
                  <a:gd name="T95" fmla="*/ 364 h 1676"/>
                  <a:gd name="T96" fmla="*/ 434 w 2852"/>
                  <a:gd name="T97" fmla="*/ 402 h 1676"/>
                  <a:gd name="T98" fmla="*/ 372 w 2852"/>
                  <a:gd name="T99" fmla="*/ 536 h 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52" h="1676">
                    <a:moveTo>
                      <a:pt x="247" y="474"/>
                    </a:moveTo>
                    <a:lnTo>
                      <a:pt x="229" y="490"/>
                    </a:lnTo>
                    <a:lnTo>
                      <a:pt x="197" y="504"/>
                    </a:lnTo>
                    <a:lnTo>
                      <a:pt x="166" y="504"/>
                    </a:lnTo>
                    <a:lnTo>
                      <a:pt x="182" y="528"/>
                    </a:lnTo>
                    <a:lnTo>
                      <a:pt x="207" y="544"/>
                    </a:lnTo>
                    <a:lnTo>
                      <a:pt x="237" y="557"/>
                    </a:lnTo>
                    <a:lnTo>
                      <a:pt x="253" y="582"/>
                    </a:lnTo>
                    <a:lnTo>
                      <a:pt x="262" y="620"/>
                    </a:lnTo>
                    <a:lnTo>
                      <a:pt x="244" y="637"/>
                    </a:lnTo>
                    <a:lnTo>
                      <a:pt x="228" y="659"/>
                    </a:lnTo>
                    <a:lnTo>
                      <a:pt x="200" y="675"/>
                    </a:lnTo>
                    <a:lnTo>
                      <a:pt x="189" y="681"/>
                    </a:lnTo>
                    <a:lnTo>
                      <a:pt x="164" y="688"/>
                    </a:lnTo>
                    <a:lnTo>
                      <a:pt x="164" y="711"/>
                    </a:lnTo>
                    <a:lnTo>
                      <a:pt x="173" y="734"/>
                    </a:lnTo>
                    <a:lnTo>
                      <a:pt x="165" y="758"/>
                    </a:lnTo>
                    <a:lnTo>
                      <a:pt x="165" y="798"/>
                    </a:lnTo>
                    <a:lnTo>
                      <a:pt x="181" y="844"/>
                    </a:lnTo>
                    <a:lnTo>
                      <a:pt x="189" y="882"/>
                    </a:lnTo>
                    <a:lnTo>
                      <a:pt x="171" y="897"/>
                    </a:lnTo>
                    <a:lnTo>
                      <a:pt x="149" y="912"/>
                    </a:lnTo>
                    <a:lnTo>
                      <a:pt x="107" y="905"/>
                    </a:lnTo>
                    <a:lnTo>
                      <a:pt x="75" y="938"/>
                    </a:lnTo>
                    <a:lnTo>
                      <a:pt x="50" y="959"/>
                    </a:lnTo>
                    <a:lnTo>
                      <a:pt x="0" y="974"/>
                    </a:lnTo>
                    <a:lnTo>
                      <a:pt x="18" y="990"/>
                    </a:lnTo>
                    <a:lnTo>
                      <a:pt x="84" y="997"/>
                    </a:lnTo>
                    <a:lnTo>
                      <a:pt x="93" y="1025"/>
                    </a:lnTo>
                    <a:lnTo>
                      <a:pt x="108" y="1052"/>
                    </a:lnTo>
                    <a:lnTo>
                      <a:pt x="108" y="1075"/>
                    </a:lnTo>
                    <a:lnTo>
                      <a:pt x="123" y="1097"/>
                    </a:lnTo>
                    <a:lnTo>
                      <a:pt x="107" y="1120"/>
                    </a:lnTo>
                    <a:lnTo>
                      <a:pt x="133" y="1150"/>
                    </a:lnTo>
                    <a:lnTo>
                      <a:pt x="157" y="1174"/>
                    </a:lnTo>
                    <a:lnTo>
                      <a:pt x="206" y="1231"/>
                    </a:lnTo>
                    <a:lnTo>
                      <a:pt x="246" y="1285"/>
                    </a:lnTo>
                    <a:lnTo>
                      <a:pt x="293" y="1297"/>
                    </a:lnTo>
                    <a:lnTo>
                      <a:pt x="329" y="1368"/>
                    </a:lnTo>
                    <a:lnTo>
                      <a:pt x="425" y="1414"/>
                    </a:lnTo>
                    <a:lnTo>
                      <a:pt x="440" y="1445"/>
                    </a:lnTo>
                    <a:lnTo>
                      <a:pt x="457" y="1470"/>
                    </a:lnTo>
                    <a:lnTo>
                      <a:pt x="471" y="1489"/>
                    </a:lnTo>
                    <a:lnTo>
                      <a:pt x="481" y="1530"/>
                    </a:lnTo>
                    <a:lnTo>
                      <a:pt x="521" y="1576"/>
                    </a:lnTo>
                    <a:lnTo>
                      <a:pt x="544" y="1576"/>
                    </a:lnTo>
                    <a:lnTo>
                      <a:pt x="595" y="1584"/>
                    </a:lnTo>
                    <a:lnTo>
                      <a:pt x="619" y="1607"/>
                    </a:lnTo>
                    <a:lnTo>
                      <a:pt x="656" y="1621"/>
                    </a:lnTo>
                    <a:lnTo>
                      <a:pt x="719" y="1646"/>
                    </a:lnTo>
                    <a:lnTo>
                      <a:pt x="733" y="1669"/>
                    </a:lnTo>
                    <a:lnTo>
                      <a:pt x="749" y="1654"/>
                    </a:lnTo>
                    <a:lnTo>
                      <a:pt x="814" y="1668"/>
                    </a:lnTo>
                    <a:lnTo>
                      <a:pt x="888" y="1661"/>
                    </a:lnTo>
                    <a:lnTo>
                      <a:pt x="954" y="1676"/>
                    </a:lnTo>
                    <a:lnTo>
                      <a:pt x="995" y="1653"/>
                    </a:lnTo>
                    <a:lnTo>
                      <a:pt x="1035" y="1637"/>
                    </a:lnTo>
                    <a:lnTo>
                      <a:pt x="1090" y="1584"/>
                    </a:lnTo>
                    <a:lnTo>
                      <a:pt x="1140" y="1599"/>
                    </a:lnTo>
                    <a:lnTo>
                      <a:pt x="1168" y="1582"/>
                    </a:lnTo>
                    <a:lnTo>
                      <a:pt x="1230" y="1560"/>
                    </a:lnTo>
                    <a:lnTo>
                      <a:pt x="1261" y="1538"/>
                    </a:lnTo>
                    <a:lnTo>
                      <a:pt x="1277" y="1499"/>
                    </a:lnTo>
                    <a:lnTo>
                      <a:pt x="1304" y="1531"/>
                    </a:lnTo>
                    <a:lnTo>
                      <a:pt x="1334" y="1538"/>
                    </a:lnTo>
                    <a:lnTo>
                      <a:pt x="1367" y="1529"/>
                    </a:lnTo>
                    <a:lnTo>
                      <a:pt x="1360" y="1506"/>
                    </a:lnTo>
                    <a:lnTo>
                      <a:pt x="1378" y="1488"/>
                    </a:lnTo>
                    <a:lnTo>
                      <a:pt x="1425" y="1452"/>
                    </a:lnTo>
                    <a:lnTo>
                      <a:pt x="1521" y="1422"/>
                    </a:lnTo>
                    <a:lnTo>
                      <a:pt x="1570" y="1445"/>
                    </a:lnTo>
                    <a:lnTo>
                      <a:pt x="1627" y="1437"/>
                    </a:lnTo>
                    <a:lnTo>
                      <a:pt x="1659" y="1430"/>
                    </a:lnTo>
                    <a:lnTo>
                      <a:pt x="1734" y="1445"/>
                    </a:lnTo>
                    <a:lnTo>
                      <a:pt x="1765" y="1470"/>
                    </a:lnTo>
                    <a:lnTo>
                      <a:pt x="1822" y="1437"/>
                    </a:lnTo>
                    <a:lnTo>
                      <a:pt x="1864" y="1445"/>
                    </a:lnTo>
                    <a:lnTo>
                      <a:pt x="1871" y="1430"/>
                    </a:lnTo>
                    <a:lnTo>
                      <a:pt x="1920" y="1461"/>
                    </a:lnTo>
                    <a:lnTo>
                      <a:pt x="1959" y="1445"/>
                    </a:lnTo>
                    <a:lnTo>
                      <a:pt x="1952" y="1423"/>
                    </a:lnTo>
                    <a:lnTo>
                      <a:pt x="1970" y="1396"/>
                    </a:lnTo>
                    <a:lnTo>
                      <a:pt x="2002" y="1367"/>
                    </a:lnTo>
                    <a:lnTo>
                      <a:pt x="2022" y="1374"/>
                    </a:lnTo>
                    <a:lnTo>
                      <a:pt x="2114" y="1374"/>
                    </a:lnTo>
                    <a:lnTo>
                      <a:pt x="2140" y="1343"/>
                    </a:lnTo>
                    <a:lnTo>
                      <a:pt x="2156" y="1338"/>
                    </a:lnTo>
                    <a:lnTo>
                      <a:pt x="2164" y="1306"/>
                    </a:lnTo>
                    <a:lnTo>
                      <a:pt x="2197" y="1291"/>
                    </a:lnTo>
                    <a:lnTo>
                      <a:pt x="2213" y="1258"/>
                    </a:lnTo>
                    <a:lnTo>
                      <a:pt x="2202" y="1240"/>
                    </a:lnTo>
                    <a:lnTo>
                      <a:pt x="2197" y="1222"/>
                    </a:lnTo>
                    <a:lnTo>
                      <a:pt x="2213" y="1191"/>
                    </a:lnTo>
                    <a:lnTo>
                      <a:pt x="2219" y="1136"/>
                    </a:lnTo>
                    <a:lnTo>
                      <a:pt x="2254" y="1136"/>
                    </a:lnTo>
                    <a:lnTo>
                      <a:pt x="2294" y="1097"/>
                    </a:lnTo>
                    <a:lnTo>
                      <a:pt x="2294" y="1067"/>
                    </a:lnTo>
                    <a:lnTo>
                      <a:pt x="2286" y="1051"/>
                    </a:lnTo>
                    <a:lnTo>
                      <a:pt x="2294" y="1028"/>
                    </a:lnTo>
                    <a:lnTo>
                      <a:pt x="2325" y="1005"/>
                    </a:lnTo>
                    <a:lnTo>
                      <a:pt x="2325" y="975"/>
                    </a:lnTo>
                    <a:lnTo>
                      <a:pt x="2344" y="958"/>
                    </a:lnTo>
                    <a:lnTo>
                      <a:pt x="2359" y="927"/>
                    </a:lnTo>
                    <a:lnTo>
                      <a:pt x="2359" y="896"/>
                    </a:lnTo>
                    <a:lnTo>
                      <a:pt x="2398" y="866"/>
                    </a:lnTo>
                    <a:lnTo>
                      <a:pt x="2408" y="836"/>
                    </a:lnTo>
                    <a:lnTo>
                      <a:pt x="2432" y="813"/>
                    </a:lnTo>
                    <a:lnTo>
                      <a:pt x="2464" y="704"/>
                    </a:lnTo>
                    <a:lnTo>
                      <a:pt x="2496" y="682"/>
                    </a:lnTo>
                    <a:lnTo>
                      <a:pt x="2505" y="643"/>
                    </a:lnTo>
                    <a:lnTo>
                      <a:pt x="2504" y="621"/>
                    </a:lnTo>
                    <a:lnTo>
                      <a:pt x="2521" y="611"/>
                    </a:lnTo>
                    <a:lnTo>
                      <a:pt x="2537" y="572"/>
                    </a:lnTo>
                    <a:lnTo>
                      <a:pt x="2561" y="567"/>
                    </a:lnTo>
                    <a:lnTo>
                      <a:pt x="2576" y="529"/>
                    </a:lnTo>
                    <a:lnTo>
                      <a:pt x="2602" y="504"/>
                    </a:lnTo>
                    <a:lnTo>
                      <a:pt x="2619" y="465"/>
                    </a:lnTo>
                    <a:lnTo>
                      <a:pt x="2667" y="473"/>
                    </a:lnTo>
                    <a:lnTo>
                      <a:pt x="2685" y="427"/>
                    </a:lnTo>
                    <a:lnTo>
                      <a:pt x="2714" y="441"/>
                    </a:lnTo>
                    <a:lnTo>
                      <a:pt x="2740" y="457"/>
                    </a:lnTo>
                    <a:lnTo>
                      <a:pt x="2804" y="412"/>
                    </a:lnTo>
                    <a:lnTo>
                      <a:pt x="2805" y="388"/>
                    </a:lnTo>
                    <a:lnTo>
                      <a:pt x="2852" y="358"/>
                    </a:lnTo>
                    <a:lnTo>
                      <a:pt x="2839" y="335"/>
                    </a:lnTo>
                    <a:lnTo>
                      <a:pt x="2829" y="310"/>
                    </a:lnTo>
                    <a:lnTo>
                      <a:pt x="2838" y="287"/>
                    </a:lnTo>
                    <a:lnTo>
                      <a:pt x="2838" y="256"/>
                    </a:lnTo>
                    <a:lnTo>
                      <a:pt x="2766" y="249"/>
                    </a:lnTo>
                    <a:lnTo>
                      <a:pt x="2723" y="273"/>
                    </a:lnTo>
                    <a:lnTo>
                      <a:pt x="2715" y="231"/>
                    </a:lnTo>
                    <a:lnTo>
                      <a:pt x="2689" y="179"/>
                    </a:lnTo>
                    <a:lnTo>
                      <a:pt x="2635" y="172"/>
                    </a:lnTo>
                    <a:lnTo>
                      <a:pt x="2619" y="134"/>
                    </a:lnTo>
                    <a:lnTo>
                      <a:pt x="2603" y="119"/>
                    </a:lnTo>
                    <a:lnTo>
                      <a:pt x="2577" y="109"/>
                    </a:lnTo>
                    <a:lnTo>
                      <a:pt x="2570" y="80"/>
                    </a:lnTo>
                    <a:lnTo>
                      <a:pt x="2539" y="87"/>
                    </a:lnTo>
                    <a:lnTo>
                      <a:pt x="2515" y="110"/>
                    </a:lnTo>
                    <a:lnTo>
                      <a:pt x="2474" y="94"/>
                    </a:lnTo>
                    <a:lnTo>
                      <a:pt x="2407" y="124"/>
                    </a:lnTo>
                    <a:lnTo>
                      <a:pt x="2399" y="149"/>
                    </a:lnTo>
                    <a:lnTo>
                      <a:pt x="2335" y="111"/>
                    </a:lnTo>
                    <a:lnTo>
                      <a:pt x="2311" y="80"/>
                    </a:lnTo>
                    <a:lnTo>
                      <a:pt x="2294" y="48"/>
                    </a:lnTo>
                    <a:lnTo>
                      <a:pt x="2278" y="41"/>
                    </a:lnTo>
                    <a:lnTo>
                      <a:pt x="2271" y="18"/>
                    </a:lnTo>
                    <a:lnTo>
                      <a:pt x="2241" y="0"/>
                    </a:lnTo>
                    <a:lnTo>
                      <a:pt x="2213" y="17"/>
                    </a:lnTo>
                    <a:lnTo>
                      <a:pt x="2158" y="33"/>
                    </a:lnTo>
                    <a:lnTo>
                      <a:pt x="2113" y="49"/>
                    </a:lnTo>
                    <a:lnTo>
                      <a:pt x="2072" y="41"/>
                    </a:lnTo>
                    <a:lnTo>
                      <a:pt x="2044" y="19"/>
                    </a:lnTo>
                    <a:lnTo>
                      <a:pt x="2008" y="2"/>
                    </a:lnTo>
                    <a:lnTo>
                      <a:pt x="1976" y="2"/>
                    </a:lnTo>
                    <a:lnTo>
                      <a:pt x="1923" y="12"/>
                    </a:lnTo>
                    <a:lnTo>
                      <a:pt x="1854" y="25"/>
                    </a:lnTo>
                    <a:lnTo>
                      <a:pt x="1837" y="41"/>
                    </a:lnTo>
                    <a:lnTo>
                      <a:pt x="1822" y="79"/>
                    </a:lnTo>
                    <a:lnTo>
                      <a:pt x="1789" y="134"/>
                    </a:lnTo>
                    <a:lnTo>
                      <a:pt x="1773" y="179"/>
                    </a:lnTo>
                    <a:lnTo>
                      <a:pt x="1700" y="179"/>
                    </a:lnTo>
                    <a:lnTo>
                      <a:pt x="1693" y="211"/>
                    </a:lnTo>
                    <a:lnTo>
                      <a:pt x="1603" y="257"/>
                    </a:lnTo>
                    <a:lnTo>
                      <a:pt x="1587" y="242"/>
                    </a:lnTo>
                    <a:lnTo>
                      <a:pt x="1561" y="242"/>
                    </a:lnTo>
                    <a:lnTo>
                      <a:pt x="1547" y="218"/>
                    </a:lnTo>
                    <a:lnTo>
                      <a:pt x="1514" y="211"/>
                    </a:lnTo>
                    <a:lnTo>
                      <a:pt x="1496" y="173"/>
                    </a:lnTo>
                    <a:lnTo>
                      <a:pt x="1464" y="211"/>
                    </a:lnTo>
                    <a:lnTo>
                      <a:pt x="1424" y="233"/>
                    </a:lnTo>
                    <a:lnTo>
                      <a:pt x="1424" y="287"/>
                    </a:lnTo>
                    <a:lnTo>
                      <a:pt x="1378" y="294"/>
                    </a:lnTo>
                    <a:lnTo>
                      <a:pt x="1354" y="294"/>
                    </a:lnTo>
                    <a:lnTo>
                      <a:pt x="1326" y="311"/>
                    </a:lnTo>
                    <a:lnTo>
                      <a:pt x="1291" y="310"/>
                    </a:lnTo>
                    <a:lnTo>
                      <a:pt x="1270" y="303"/>
                    </a:lnTo>
                    <a:lnTo>
                      <a:pt x="1255" y="310"/>
                    </a:lnTo>
                    <a:lnTo>
                      <a:pt x="1212" y="310"/>
                    </a:lnTo>
                    <a:lnTo>
                      <a:pt x="1188" y="287"/>
                    </a:lnTo>
                    <a:lnTo>
                      <a:pt x="1148" y="319"/>
                    </a:lnTo>
                    <a:lnTo>
                      <a:pt x="1132" y="364"/>
                    </a:lnTo>
                    <a:lnTo>
                      <a:pt x="1132" y="401"/>
                    </a:lnTo>
                    <a:lnTo>
                      <a:pt x="1155" y="459"/>
                    </a:lnTo>
                    <a:lnTo>
                      <a:pt x="1107" y="483"/>
                    </a:lnTo>
                    <a:lnTo>
                      <a:pt x="1023" y="483"/>
                    </a:lnTo>
                    <a:lnTo>
                      <a:pt x="867" y="495"/>
                    </a:lnTo>
                    <a:lnTo>
                      <a:pt x="735" y="483"/>
                    </a:lnTo>
                    <a:lnTo>
                      <a:pt x="643" y="443"/>
                    </a:lnTo>
                    <a:lnTo>
                      <a:pt x="626" y="418"/>
                    </a:lnTo>
                    <a:lnTo>
                      <a:pt x="585" y="394"/>
                    </a:lnTo>
                    <a:lnTo>
                      <a:pt x="555" y="364"/>
                    </a:lnTo>
                    <a:lnTo>
                      <a:pt x="507" y="341"/>
                    </a:lnTo>
                    <a:lnTo>
                      <a:pt x="457" y="334"/>
                    </a:lnTo>
                    <a:lnTo>
                      <a:pt x="441" y="370"/>
                    </a:lnTo>
                    <a:lnTo>
                      <a:pt x="434" y="402"/>
                    </a:lnTo>
                    <a:lnTo>
                      <a:pt x="408" y="421"/>
                    </a:lnTo>
                    <a:lnTo>
                      <a:pt x="423" y="450"/>
                    </a:lnTo>
                    <a:lnTo>
                      <a:pt x="423" y="536"/>
                    </a:lnTo>
                    <a:lnTo>
                      <a:pt x="372" y="536"/>
                    </a:lnTo>
                    <a:lnTo>
                      <a:pt x="287" y="519"/>
                    </a:lnTo>
                    <a:lnTo>
                      <a:pt x="287" y="490"/>
                    </a:lnTo>
                    <a:lnTo>
                      <a:pt x="247" y="4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mpd="sng">
                <a:solidFill>
                  <a:srgbClr val="092F4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4">
                <a:extLst>
                  <a:ext uri="{FF2B5EF4-FFF2-40B4-BE49-F238E27FC236}">
                    <a16:creationId xmlns:a16="http://schemas.microsoft.com/office/drawing/2014/main" id="{F2016E64-6C91-747C-599E-4DA0B2DFB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421" y="606344"/>
                <a:ext cx="7065962" cy="5149653"/>
              </a:xfrm>
              <a:custGeom>
                <a:avLst/>
                <a:gdLst>
                  <a:gd name="T0" fmla="*/ 713 w 800"/>
                  <a:gd name="T1" fmla="*/ 518 h 583"/>
                  <a:gd name="T2" fmla="*/ 707 w 800"/>
                  <a:gd name="T3" fmla="*/ 486 h 583"/>
                  <a:gd name="T4" fmla="*/ 723 w 800"/>
                  <a:gd name="T5" fmla="*/ 468 h 583"/>
                  <a:gd name="T6" fmla="*/ 718 w 800"/>
                  <a:gd name="T7" fmla="*/ 440 h 583"/>
                  <a:gd name="T8" fmla="*/ 727 w 800"/>
                  <a:gd name="T9" fmla="*/ 416 h 583"/>
                  <a:gd name="T10" fmla="*/ 742 w 800"/>
                  <a:gd name="T11" fmla="*/ 401 h 583"/>
                  <a:gd name="T12" fmla="*/ 763 w 800"/>
                  <a:gd name="T13" fmla="*/ 420 h 583"/>
                  <a:gd name="T14" fmla="*/ 795 w 800"/>
                  <a:gd name="T15" fmla="*/ 408 h 583"/>
                  <a:gd name="T16" fmla="*/ 795 w 800"/>
                  <a:gd name="T17" fmla="*/ 391 h 583"/>
                  <a:gd name="T18" fmla="*/ 792 w 800"/>
                  <a:gd name="T19" fmla="*/ 373 h 583"/>
                  <a:gd name="T20" fmla="*/ 728 w 800"/>
                  <a:gd name="T21" fmla="*/ 360 h 583"/>
                  <a:gd name="T22" fmla="*/ 677 w 800"/>
                  <a:gd name="T23" fmla="*/ 350 h 583"/>
                  <a:gd name="T24" fmla="*/ 655 w 800"/>
                  <a:gd name="T25" fmla="*/ 303 h 583"/>
                  <a:gd name="T26" fmla="*/ 668 w 800"/>
                  <a:gd name="T27" fmla="*/ 213 h 583"/>
                  <a:gd name="T28" fmla="*/ 628 w 800"/>
                  <a:gd name="T29" fmla="*/ 138 h 583"/>
                  <a:gd name="T30" fmla="*/ 590 w 800"/>
                  <a:gd name="T31" fmla="*/ 83 h 583"/>
                  <a:gd name="T32" fmla="*/ 552 w 800"/>
                  <a:gd name="T33" fmla="*/ 8 h 583"/>
                  <a:gd name="T34" fmla="*/ 503 w 800"/>
                  <a:gd name="T35" fmla="*/ 15 h 583"/>
                  <a:gd name="T36" fmla="*/ 457 w 800"/>
                  <a:gd name="T37" fmla="*/ 48 h 583"/>
                  <a:gd name="T38" fmla="*/ 400 w 800"/>
                  <a:gd name="T39" fmla="*/ 68 h 583"/>
                  <a:gd name="T40" fmla="*/ 330 w 800"/>
                  <a:gd name="T41" fmla="*/ 45 h 583"/>
                  <a:gd name="T42" fmla="*/ 295 w 800"/>
                  <a:gd name="T43" fmla="*/ 36 h 583"/>
                  <a:gd name="T44" fmla="*/ 245 w 800"/>
                  <a:gd name="T45" fmla="*/ 36 h 583"/>
                  <a:gd name="T46" fmla="*/ 215 w 800"/>
                  <a:gd name="T47" fmla="*/ 50 h 583"/>
                  <a:gd name="T48" fmla="*/ 180 w 800"/>
                  <a:gd name="T49" fmla="*/ 63 h 583"/>
                  <a:gd name="T50" fmla="*/ 155 w 800"/>
                  <a:gd name="T51" fmla="*/ 90 h 583"/>
                  <a:gd name="T52" fmla="*/ 142 w 800"/>
                  <a:gd name="T53" fmla="*/ 123 h 583"/>
                  <a:gd name="T54" fmla="*/ 123 w 800"/>
                  <a:gd name="T55" fmla="*/ 158 h 583"/>
                  <a:gd name="T56" fmla="*/ 102 w 800"/>
                  <a:gd name="T57" fmla="*/ 190 h 583"/>
                  <a:gd name="T58" fmla="*/ 75 w 800"/>
                  <a:gd name="T59" fmla="*/ 228 h 583"/>
                  <a:gd name="T60" fmla="*/ 52 w 800"/>
                  <a:gd name="T61" fmla="*/ 245 h 583"/>
                  <a:gd name="T62" fmla="*/ 18 w 800"/>
                  <a:gd name="T63" fmla="*/ 253 h 583"/>
                  <a:gd name="T64" fmla="*/ 3 w 800"/>
                  <a:gd name="T65" fmla="*/ 276 h 583"/>
                  <a:gd name="T66" fmla="*/ 28 w 800"/>
                  <a:gd name="T67" fmla="*/ 293 h 583"/>
                  <a:gd name="T68" fmla="*/ 38 w 800"/>
                  <a:gd name="T69" fmla="*/ 343 h 583"/>
                  <a:gd name="T70" fmla="*/ 70 w 800"/>
                  <a:gd name="T71" fmla="*/ 366 h 583"/>
                  <a:gd name="T72" fmla="*/ 92 w 800"/>
                  <a:gd name="T73" fmla="*/ 396 h 583"/>
                  <a:gd name="T74" fmla="*/ 85 w 800"/>
                  <a:gd name="T75" fmla="*/ 426 h 583"/>
                  <a:gd name="T76" fmla="*/ 142 w 800"/>
                  <a:gd name="T77" fmla="*/ 475 h 583"/>
                  <a:gd name="T78" fmla="*/ 185 w 800"/>
                  <a:gd name="T79" fmla="*/ 450 h 583"/>
                  <a:gd name="T80" fmla="*/ 175 w 800"/>
                  <a:gd name="T81" fmla="*/ 486 h 583"/>
                  <a:gd name="T82" fmla="*/ 205 w 800"/>
                  <a:gd name="T83" fmla="*/ 515 h 583"/>
                  <a:gd name="T84" fmla="*/ 213 w 800"/>
                  <a:gd name="T85" fmla="*/ 553 h 583"/>
                  <a:gd name="T86" fmla="*/ 303 w 800"/>
                  <a:gd name="T87" fmla="*/ 568 h 583"/>
                  <a:gd name="T88" fmla="*/ 367 w 800"/>
                  <a:gd name="T89" fmla="*/ 566 h 583"/>
                  <a:gd name="T90" fmla="*/ 427 w 800"/>
                  <a:gd name="T91" fmla="*/ 581 h 583"/>
                  <a:gd name="T92" fmla="*/ 480 w 800"/>
                  <a:gd name="T93" fmla="*/ 553 h 583"/>
                  <a:gd name="T94" fmla="*/ 545 w 800"/>
                  <a:gd name="T95" fmla="*/ 525 h 583"/>
                  <a:gd name="T96" fmla="*/ 615 w 800"/>
                  <a:gd name="T97" fmla="*/ 533 h 583"/>
                  <a:gd name="T98" fmla="*/ 652 w 800"/>
                  <a:gd name="T99" fmla="*/ 535 h 583"/>
                  <a:gd name="T100" fmla="*/ 710 w 800"/>
                  <a:gd name="T101" fmla="*/ 566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0" h="583">
                    <a:moveTo>
                      <a:pt x="713" y="546"/>
                    </a:moveTo>
                    <a:lnTo>
                      <a:pt x="715" y="538"/>
                    </a:lnTo>
                    <a:lnTo>
                      <a:pt x="718" y="530"/>
                    </a:lnTo>
                    <a:lnTo>
                      <a:pt x="712" y="526"/>
                    </a:lnTo>
                    <a:lnTo>
                      <a:pt x="713" y="518"/>
                    </a:lnTo>
                    <a:lnTo>
                      <a:pt x="718" y="510"/>
                    </a:lnTo>
                    <a:lnTo>
                      <a:pt x="718" y="501"/>
                    </a:lnTo>
                    <a:lnTo>
                      <a:pt x="713" y="498"/>
                    </a:lnTo>
                    <a:lnTo>
                      <a:pt x="712" y="491"/>
                    </a:lnTo>
                    <a:lnTo>
                      <a:pt x="707" y="486"/>
                    </a:lnTo>
                    <a:lnTo>
                      <a:pt x="705" y="481"/>
                    </a:lnTo>
                    <a:lnTo>
                      <a:pt x="713" y="480"/>
                    </a:lnTo>
                    <a:lnTo>
                      <a:pt x="720" y="481"/>
                    </a:lnTo>
                    <a:lnTo>
                      <a:pt x="723" y="475"/>
                    </a:lnTo>
                    <a:lnTo>
                      <a:pt x="723" y="468"/>
                    </a:lnTo>
                    <a:lnTo>
                      <a:pt x="718" y="461"/>
                    </a:lnTo>
                    <a:lnTo>
                      <a:pt x="723" y="453"/>
                    </a:lnTo>
                    <a:lnTo>
                      <a:pt x="728" y="448"/>
                    </a:lnTo>
                    <a:lnTo>
                      <a:pt x="723" y="443"/>
                    </a:lnTo>
                    <a:lnTo>
                      <a:pt x="718" y="440"/>
                    </a:lnTo>
                    <a:lnTo>
                      <a:pt x="723" y="438"/>
                    </a:lnTo>
                    <a:lnTo>
                      <a:pt x="732" y="436"/>
                    </a:lnTo>
                    <a:lnTo>
                      <a:pt x="735" y="431"/>
                    </a:lnTo>
                    <a:lnTo>
                      <a:pt x="733" y="423"/>
                    </a:lnTo>
                    <a:lnTo>
                      <a:pt x="727" y="416"/>
                    </a:lnTo>
                    <a:lnTo>
                      <a:pt x="725" y="418"/>
                    </a:lnTo>
                    <a:lnTo>
                      <a:pt x="727" y="411"/>
                    </a:lnTo>
                    <a:lnTo>
                      <a:pt x="728" y="411"/>
                    </a:lnTo>
                    <a:lnTo>
                      <a:pt x="733" y="408"/>
                    </a:lnTo>
                    <a:lnTo>
                      <a:pt x="742" y="401"/>
                    </a:lnTo>
                    <a:lnTo>
                      <a:pt x="747" y="406"/>
                    </a:lnTo>
                    <a:lnTo>
                      <a:pt x="747" y="410"/>
                    </a:lnTo>
                    <a:lnTo>
                      <a:pt x="753" y="415"/>
                    </a:lnTo>
                    <a:lnTo>
                      <a:pt x="757" y="418"/>
                    </a:lnTo>
                    <a:lnTo>
                      <a:pt x="763" y="420"/>
                    </a:lnTo>
                    <a:lnTo>
                      <a:pt x="770" y="428"/>
                    </a:lnTo>
                    <a:lnTo>
                      <a:pt x="778" y="425"/>
                    </a:lnTo>
                    <a:lnTo>
                      <a:pt x="790" y="423"/>
                    </a:lnTo>
                    <a:lnTo>
                      <a:pt x="795" y="418"/>
                    </a:lnTo>
                    <a:lnTo>
                      <a:pt x="795" y="408"/>
                    </a:lnTo>
                    <a:lnTo>
                      <a:pt x="795" y="400"/>
                    </a:lnTo>
                    <a:lnTo>
                      <a:pt x="792" y="396"/>
                    </a:lnTo>
                    <a:lnTo>
                      <a:pt x="793" y="395"/>
                    </a:lnTo>
                    <a:lnTo>
                      <a:pt x="793" y="393"/>
                    </a:lnTo>
                    <a:lnTo>
                      <a:pt x="795" y="391"/>
                    </a:lnTo>
                    <a:lnTo>
                      <a:pt x="800" y="390"/>
                    </a:lnTo>
                    <a:lnTo>
                      <a:pt x="800" y="383"/>
                    </a:lnTo>
                    <a:lnTo>
                      <a:pt x="795" y="378"/>
                    </a:lnTo>
                    <a:lnTo>
                      <a:pt x="798" y="375"/>
                    </a:lnTo>
                    <a:lnTo>
                      <a:pt x="792" y="373"/>
                    </a:lnTo>
                    <a:lnTo>
                      <a:pt x="788" y="358"/>
                    </a:lnTo>
                    <a:lnTo>
                      <a:pt x="777" y="348"/>
                    </a:lnTo>
                    <a:lnTo>
                      <a:pt x="758" y="351"/>
                    </a:lnTo>
                    <a:lnTo>
                      <a:pt x="743" y="363"/>
                    </a:lnTo>
                    <a:lnTo>
                      <a:pt x="728" y="360"/>
                    </a:lnTo>
                    <a:lnTo>
                      <a:pt x="718" y="365"/>
                    </a:lnTo>
                    <a:lnTo>
                      <a:pt x="718" y="375"/>
                    </a:lnTo>
                    <a:lnTo>
                      <a:pt x="702" y="378"/>
                    </a:lnTo>
                    <a:lnTo>
                      <a:pt x="680" y="366"/>
                    </a:lnTo>
                    <a:lnTo>
                      <a:pt x="677" y="350"/>
                    </a:lnTo>
                    <a:lnTo>
                      <a:pt x="660" y="340"/>
                    </a:lnTo>
                    <a:lnTo>
                      <a:pt x="660" y="333"/>
                    </a:lnTo>
                    <a:lnTo>
                      <a:pt x="670" y="328"/>
                    </a:lnTo>
                    <a:lnTo>
                      <a:pt x="672" y="316"/>
                    </a:lnTo>
                    <a:lnTo>
                      <a:pt x="655" y="303"/>
                    </a:lnTo>
                    <a:lnTo>
                      <a:pt x="657" y="285"/>
                    </a:lnTo>
                    <a:lnTo>
                      <a:pt x="653" y="270"/>
                    </a:lnTo>
                    <a:lnTo>
                      <a:pt x="662" y="251"/>
                    </a:lnTo>
                    <a:lnTo>
                      <a:pt x="668" y="233"/>
                    </a:lnTo>
                    <a:lnTo>
                      <a:pt x="668" y="213"/>
                    </a:lnTo>
                    <a:lnTo>
                      <a:pt x="667" y="193"/>
                    </a:lnTo>
                    <a:lnTo>
                      <a:pt x="660" y="173"/>
                    </a:lnTo>
                    <a:lnTo>
                      <a:pt x="650" y="153"/>
                    </a:lnTo>
                    <a:lnTo>
                      <a:pt x="633" y="145"/>
                    </a:lnTo>
                    <a:lnTo>
                      <a:pt x="628" y="138"/>
                    </a:lnTo>
                    <a:lnTo>
                      <a:pt x="628" y="130"/>
                    </a:lnTo>
                    <a:lnTo>
                      <a:pt x="623" y="118"/>
                    </a:lnTo>
                    <a:lnTo>
                      <a:pt x="610" y="113"/>
                    </a:lnTo>
                    <a:lnTo>
                      <a:pt x="598" y="96"/>
                    </a:lnTo>
                    <a:lnTo>
                      <a:pt x="590" y="83"/>
                    </a:lnTo>
                    <a:lnTo>
                      <a:pt x="585" y="70"/>
                    </a:lnTo>
                    <a:lnTo>
                      <a:pt x="582" y="50"/>
                    </a:lnTo>
                    <a:lnTo>
                      <a:pt x="572" y="35"/>
                    </a:lnTo>
                    <a:lnTo>
                      <a:pt x="567" y="23"/>
                    </a:lnTo>
                    <a:lnTo>
                      <a:pt x="552" y="8"/>
                    </a:lnTo>
                    <a:lnTo>
                      <a:pt x="547" y="1"/>
                    </a:lnTo>
                    <a:lnTo>
                      <a:pt x="537" y="0"/>
                    </a:lnTo>
                    <a:lnTo>
                      <a:pt x="525" y="10"/>
                    </a:lnTo>
                    <a:lnTo>
                      <a:pt x="508" y="10"/>
                    </a:lnTo>
                    <a:lnTo>
                      <a:pt x="503" y="15"/>
                    </a:lnTo>
                    <a:lnTo>
                      <a:pt x="500" y="33"/>
                    </a:lnTo>
                    <a:lnTo>
                      <a:pt x="490" y="36"/>
                    </a:lnTo>
                    <a:lnTo>
                      <a:pt x="475" y="35"/>
                    </a:lnTo>
                    <a:lnTo>
                      <a:pt x="462" y="38"/>
                    </a:lnTo>
                    <a:lnTo>
                      <a:pt x="457" y="48"/>
                    </a:lnTo>
                    <a:lnTo>
                      <a:pt x="445" y="48"/>
                    </a:lnTo>
                    <a:lnTo>
                      <a:pt x="433" y="46"/>
                    </a:lnTo>
                    <a:lnTo>
                      <a:pt x="422" y="50"/>
                    </a:lnTo>
                    <a:lnTo>
                      <a:pt x="412" y="61"/>
                    </a:lnTo>
                    <a:lnTo>
                      <a:pt x="400" y="68"/>
                    </a:lnTo>
                    <a:lnTo>
                      <a:pt x="388" y="63"/>
                    </a:lnTo>
                    <a:lnTo>
                      <a:pt x="372" y="50"/>
                    </a:lnTo>
                    <a:lnTo>
                      <a:pt x="355" y="41"/>
                    </a:lnTo>
                    <a:lnTo>
                      <a:pt x="337" y="48"/>
                    </a:lnTo>
                    <a:lnTo>
                      <a:pt x="330" y="45"/>
                    </a:lnTo>
                    <a:lnTo>
                      <a:pt x="322" y="40"/>
                    </a:lnTo>
                    <a:lnTo>
                      <a:pt x="315" y="38"/>
                    </a:lnTo>
                    <a:lnTo>
                      <a:pt x="308" y="45"/>
                    </a:lnTo>
                    <a:lnTo>
                      <a:pt x="300" y="43"/>
                    </a:lnTo>
                    <a:lnTo>
                      <a:pt x="295" y="36"/>
                    </a:lnTo>
                    <a:lnTo>
                      <a:pt x="280" y="33"/>
                    </a:lnTo>
                    <a:lnTo>
                      <a:pt x="270" y="35"/>
                    </a:lnTo>
                    <a:lnTo>
                      <a:pt x="258" y="25"/>
                    </a:lnTo>
                    <a:lnTo>
                      <a:pt x="248" y="25"/>
                    </a:lnTo>
                    <a:lnTo>
                      <a:pt x="245" y="36"/>
                    </a:lnTo>
                    <a:lnTo>
                      <a:pt x="228" y="35"/>
                    </a:lnTo>
                    <a:lnTo>
                      <a:pt x="222" y="38"/>
                    </a:lnTo>
                    <a:lnTo>
                      <a:pt x="227" y="48"/>
                    </a:lnTo>
                    <a:lnTo>
                      <a:pt x="223" y="53"/>
                    </a:lnTo>
                    <a:lnTo>
                      <a:pt x="215" y="50"/>
                    </a:lnTo>
                    <a:lnTo>
                      <a:pt x="207" y="55"/>
                    </a:lnTo>
                    <a:lnTo>
                      <a:pt x="202" y="61"/>
                    </a:lnTo>
                    <a:lnTo>
                      <a:pt x="190" y="58"/>
                    </a:lnTo>
                    <a:lnTo>
                      <a:pt x="185" y="63"/>
                    </a:lnTo>
                    <a:lnTo>
                      <a:pt x="180" y="63"/>
                    </a:lnTo>
                    <a:lnTo>
                      <a:pt x="170" y="68"/>
                    </a:lnTo>
                    <a:lnTo>
                      <a:pt x="165" y="76"/>
                    </a:lnTo>
                    <a:lnTo>
                      <a:pt x="157" y="81"/>
                    </a:lnTo>
                    <a:lnTo>
                      <a:pt x="157" y="86"/>
                    </a:lnTo>
                    <a:lnTo>
                      <a:pt x="155" y="90"/>
                    </a:lnTo>
                    <a:lnTo>
                      <a:pt x="148" y="96"/>
                    </a:lnTo>
                    <a:lnTo>
                      <a:pt x="152" y="105"/>
                    </a:lnTo>
                    <a:lnTo>
                      <a:pt x="143" y="110"/>
                    </a:lnTo>
                    <a:lnTo>
                      <a:pt x="142" y="115"/>
                    </a:lnTo>
                    <a:lnTo>
                      <a:pt x="142" y="123"/>
                    </a:lnTo>
                    <a:lnTo>
                      <a:pt x="140" y="131"/>
                    </a:lnTo>
                    <a:lnTo>
                      <a:pt x="135" y="133"/>
                    </a:lnTo>
                    <a:lnTo>
                      <a:pt x="130" y="141"/>
                    </a:lnTo>
                    <a:lnTo>
                      <a:pt x="132" y="151"/>
                    </a:lnTo>
                    <a:lnTo>
                      <a:pt x="123" y="158"/>
                    </a:lnTo>
                    <a:lnTo>
                      <a:pt x="115" y="160"/>
                    </a:lnTo>
                    <a:lnTo>
                      <a:pt x="113" y="168"/>
                    </a:lnTo>
                    <a:lnTo>
                      <a:pt x="112" y="176"/>
                    </a:lnTo>
                    <a:lnTo>
                      <a:pt x="105" y="186"/>
                    </a:lnTo>
                    <a:lnTo>
                      <a:pt x="102" y="190"/>
                    </a:lnTo>
                    <a:lnTo>
                      <a:pt x="95" y="196"/>
                    </a:lnTo>
                    <a:lnTo>
                      <a:pt x="93" y="205"/>
                    </a:lnTo>
                    <a:lnTo>
                      <a:pt x="90" y="215"/>
                    </a:lnTo>
                    <a:lnTo>
                      <a:pt x="85" y="221"/>
                    </a:lnTo>
                    <a:lnTo>
                      <a:pt x="75" y="228"/>
                    </a:lnTo>
                    <a:lnTo>
                      <a:pt x="70" y="235"/>
                    </a:lnTo>
                    <a:lnTo>
                      <a:pt x="72" y="243"/>
                    </a:lnTo>
                    <a:lnTo>
                      <a:pt x="65" y="248"/>
                    </a:lnTo>
                    <a:lnTo>
                      <a:pt x="58" y="243"/>
                    </a:lnTo>
                    <a:lnTo>
                      <a:pt x="52" y="245"/>
                    </a:lnTo>
                    <a:lnTo>
                      <a:pt x="50" y="240"/>
                    </a:lnTo>
                    <a:lnTo>
                      <a:pt x="40" y="241"/>
                    </a:lnTo>
                    <a:lnTo>
                      <a:pt x="37" y="253"/>
                    </a:lnTo>
                    <a:lnTo>
                      <a:pt x="32" y="258"/>
                    </a:lnTo>
                    <a:lnTo>
                      <a:pt x="18" y="253"/>
                    </a:lnTo>
                    <a:lnTo>
                      <a:pt x="8" y="258"/>
                    </a:lnTo>
                    <a:lnTo>
                      <a:pt x="5" y="258"/>
                    </a:lnTo>
                    <a:lnTo>
                      <a:pt x="0" y="263"/>
                    </a:lnTo>
                    <a:lnTo>
                      <a:pt x="2" y="265"/>
                    </a:lnTo>
                    <a:lnTo>
                      <a:pt x="3" y="276"/>
                    </a:lnTo>
                    <a:lnTo>
                      <a:pt x="8" y="278"/>
                    </a:lnTo>
                    <a:lnTo>
                      <a:pt x="13" y="280"/>
                    </a:lnTo>
                    <a:lnTo>
                      <a:pt x="15" y="288"/>
                    </a:lnTo>
                    <a:lnTo>
                      <a:pt x="18" y="295"/>
                    </a:lnTo>
                    <a:lnTo>
                      <a:pt x="28" y="293"/>
                    </a:lnTo>
                    <a:lnTo>
                      <a:pt x="30" y="301"/>
                    </a:lnTo>
                    <a:lnTo>
                      <a:pt x="37" y="306"/>
                    </a:lnTo>
                    <a:lnTo>
                      <a:pt x="40" y="315"/>
                    </a:lnTo>
                    <a:lnTo>
                      <a:pt x="37" y="335"/>
                    </a:lnTo>
                    <a:lnTo>
                      <a:pt x="38" y="343"/>
                    </a:lnTo>
                    <a:lnTo>
                      <a:pt x="45" y="345"/>
                    </a:lnTo>
                    <a:lnTo>
                      <a:pt x="45" y="355"/>
                    </a:lnTo>
                    <a:lnTo>
                      <a:pt x="57" y="363"/>
                    </a:lnTo>
                    <a:lnTo>
                      <a:pt x="63" y="363"/>
                    </a:lnTo>
                    <a:lnTo>
                      <a:pt x="70" y="366"/>
                    </a:lnTo>
                    <a:lnTo>
                      <a:pt x="70" y="371"/>
                    </a:lnTo>
                    <a:lnTo>
                      <a:pt x="88" y="378"/>
                    </a:lnTo>
                    <a:lnTo>
                      <a:pt x="93" y="378"/>
                    </a:lnTo>
                    <a:lnTo>
                      <a:pt x="93" y="385"/>
                    </a:lnTo>
                    <a:lnTo>
                      <a:pt x="92" y="396"/>
                    </a:lnTo>
                    <a:lnTo>
                      <a:pt x="90" y="403"/>
                    </a:lnTo>
                    <a:lnTo>
                      <a:pt x="95" y="408"/>
                    </a:lnTo>
                    <a:lnTo>
                      <a:pt x="95" y="415"/>
                    </a:lnTo>
                    <a:lnTo>
                      <a:pt x="85" y="420"/>
                    </a:lnTo>
                    <a:lnTo>
                      <a:pt x="85" y="426"/>
                    </a:lnTo>
                    <a:lnTo>
                      <a:pt x="93" y="435"/>
                    </a:lnTo>
                    <a:lnTo>
                      <a:pt x="102" y="445"/>
                    </a:lnTo>
                    <a:lnTo>
                      <a:pt x="130" y="448"/>
                    </a:lnTo>
                    <a:lnTo>
                      <a:pt x="135" y="458"/>
                    </a:lnTo>
                    <a:lnTo>
                      <a:pt x="142" y="475"/>
                    </a:lnTo>
                    <a:lnTo>
                      <a:pt x="150" y="471"/>
                    </a:lnTo>
                    <a:lnTo>
                      <a:pt x="153" y="458"/>
                    </a:lnTo>
                    <a:lnTo>
                      <a:pt x="162" y="443"/>
                    </a:lnTo>
                    <a:lnTo>
                      <a:pt x="173" y="445"/>
                    </a:lnTo>
                    <a:lnTo>
                      <a:pt x="185" y="450"/>
                    </a:lnTo>
                    <a:lnTo>
                      <a:pt x="188" y="458"/>
                    </a:lnTo>
                    <a:lnTo>
                      <a:pt x="183" y="463"/>
                    </a:lnTo>
                    <a:lnTo>
                      <a:pt x="175" y="473"/>
                    </a:lnTo>
                    <a:lnTo>
                      <a:pt x="180" y="480"/>
                    </a:lnTo>
                    <a:lnTo>
                      <a:pt x="175" y="486"/>
                    </a:lnTo>
                    <a:lnTo>
                      <a:pt x="178" y="493"/>
                    </a:lnTo>
                    <a:lnTo>
                      <a:pt x="185" y="496"/>
                    </a:lnTo>
                    <a:lnTo>
                      <a:pt x="193" y="500"/>
                    </a:lnTo>
                    <a:lnTo>
                      <a:pt x="195" y="506"/>
                    </a:lnTo>
                    <a:lnTo>
                      <a:pt x="205" y="515"/>
                    </a:lnTo>
                    <a:lnTo>
                      <a:pt x="220" y="520"/>
                    </a:lnTo>
                    <a:lnTo>
                      <a:pt x="222" y="530"/>
                    </a:lnTo>
                    <a:lnTo>
                      <a:pt x="213" y="540"/>
                    </a:lnTo>
                    <a:lnTo>
                      <a:pt x="210" y="545"/>
                    </a:lnTo>
                    <a:lnTo>
                      <a:pt x="213" y="553"/>
                    </a:lnTo>
                    <a:lnTo>
                      <a:pt x="233" y="555"/>
                    </a:lnTo>
                    <a:lnTo>
                      <a:pt x="247" y="551"/>
                    </a:lnTo>
                    <a:lnTo>
                      <a:pt x="265" y="555"/>
                    </a:lnTo>
                    <a:lnTo>
                      <a:pt x="280" y="558"/>
                    </a:lnTo>
                    <a:lnTo>
                      <a:pt x="303" y="568"/>
                    </a:lnTo>
                    <a:lnTo>
                      <a:pt x="315" y="568"/>
                    </a:lnTo>
                    <a:lnTo>
                      <a:pt x="325" y="578"/>
                    </a:lnTo>
                    <a:lnTo>
                      <a:pt x="342" y="578"/>
                    </a:lnTo>
                    <a:lnTo>
                      <a:pt x="352" y="568"/>
                    </a:lnTo>
                    <a:lnTo>
                      <a:pt x="367" y="566"/>
                    </a:lnTo>
                    <a:lnTo>
                      <a:pt x="383" y="573"/>
                    </a:lnTo>
                    <a:lnTo>
                      <a:pt x="393" y="568"/>
                    </a:lnTo>
                    <a:lnTo>
                      <a:pt x="403" y="576"/>
                    </a:lnTo>
                    <a:lnTo>
                      <a:pt x="418" y="578"/>
                    </a:lnTo>
                    <a:lnTo>
                      <a:pt x="427" y="581"/>
                    </a:lnTo>
                    <a:lnTo>
                      <a:pt x="445" y="583"/>
                    </a:lnTo>
                    <a:lnTo>
                      <a:pt x="450" y="578"/>
                    </a:lnTo>
                    <a:lnTo>
                      <a:pt x="467" y="573"/>
                    </a:lnTo>
                    <a:lnTo>
                      <a:pt x="477" y="560"/>
                    </a:lnTo>
                    <a:lnTo>
                      <a:pt x="480" y="553"/>
                    </a:lnTo>
                    <a:lnTo>
                      <a:pt x="492" y="548"/>
                    </a:lnTo>
                    <a:lnTo>
                      <a:pt x="502" y="540"/>
                    </a:lnTo>
                    <a:lnTo>
                      <a:pt x="513" y="531"/>
                    </a:lnTo>
                    <a:lnTo>
                      <a:pt x="530" y="530"/>
                    </a:lnTo>
                    <a:lnTo>
                      <a:pt x="545" y="525"/>
                    </a:lnTo>
                    <a:lnTo>
                      <a:pt x="560" y="518"/>
                    </a:lnTo>
                    <a:lnTo>
                      <a:pt x="585" y="515"/>
                    </a:lnTo>
                    <a:lnTo>
                      <a:pt x="600" y="525"/>
                    </a:lnTo>
                    <a:lnTo>
                      <a:pt x="603" y="533"/>
                    </a:lnTo>
                    <a:lnTo>
                      <a:pt x="615" y="533"/>
                    </a:lnTo>
                    <a:lnTo>
                      <a:pt x="625" y="528"/>
                    </a:lnTo>
                    <a:lnTo>
                      <a:pt x="633" y="530"/>
                    </a:lnTo>
                    <a:lnTo>
                      <a:pt x="635" y="540"/>
                    </a:lnTo>
                    <a:lnTo>
                      <a:pt x="642" y="540"/>
                    </a:lnTo>
                    <a:lnTo>
                      <a:pt x="652" y="535"/>
                    </a:lnTo>
                    <a:lnTo>
                      <a:pt x="660" y="535"/>
                    </a:lnTo>
                    <a:lnTo>
                      <a:pt x="662" y="550"/>
                    </a:lnTo>
                    <a:lnTo>
                      <a:pt x="672" y="560"/>
                    </a:lnTo>
                    <a:lnTo>
                      <a:pt x="685" y="563"/>
                    </a:lnTo>
                    <a:lnTo>
                      <a:pt x="710" y="566"/>
                    </a:lnTo>
                    <a:lnTo>
                      <a:pt x="712" y="558"/>
                    </a:lnTo>
                    <a:lnTo>
                      <a:pt x="713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rgbClr val="092F4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072EA9-0A9F-9D44-316E-D0C7A0E4929B}"/>
                </a:ext>
              </a:extLst>
            </p:cNvPr>
            <p:cNvSpPr/>
            <p:nvPr/>
          </p:nvSpPr>
          <p:spPr>
            <a:xfrm>
              <a:off x="6698863" y="2336756"/>
              <a:ext cx="206479" cy="206479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FDEAD0-9D78-2BA6-7F37-8C89F6A04588}"/>
                </a:ext>
              </a:extLst>
            </p:cNvPr>
            <p:cNvSpPr/>
            <p:nvPr/>
          </p:nvSpPr>
          <p:spPr>
            <a:xfrm>
              <a:off x="8212371" y="2807216"/>
              <a:ext cx="206478" cy="206478"/>
            </a:xfrm>
            <a:prstGeom prst="ellipse">
              <a:avLst/>
            </a:prstGeom>
            <a:solidFill>
              <a:srgbClr val="16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E45776-4681-9B23-63FC-4021E023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691" y="1525597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453A28-DBF8-002B-408F-024E563EFD29}"/>
                </a:ext>
              </a:extLst>
            </p:cNvPr>
            <p:cNvSpPr txBox="1"/>
            <p:nvPr/>
          </p:nvSpPr>
          <p:spPr>
            <a:xfrm>
              <a:off x="5802624" y="1054504"/>
              <a:ext cx="1998093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Budapest</a:t>
              </a:r>
              <a:endParaRPr lang="en-US" sz="16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7DD99-D11D-A1A6-F631-EB17A369413C}"/>
                </a:ext>
              </a:extLst>
            </p:cNvPr>
            <p:cNvSpPr txBox="1"/>
            <p:nvPr/>
          </p:nvSpPr>
          <p:spPr>
            <a:xfrm>
              <a:off x="7650475" y="1509361"/>
              <a:ext cx="2237836" cy="522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Montserrat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Kolozsvár</a:t>
              </a:r>
              <a:endParaRPr lang="en-US" sz="1600" b="1" dirty="0">
                <a:solidFill>
                  <a:schemeClr val="bg1"/>
                </a:solidFill>
                <a:latin typeface="Montserrat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DC74EC-90B1-8254-22CE-60DB8FF5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931" y="2009140"/>
              <a:ext cx="799861" cy="799861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D5E251-ACF3-E7B8-45F6-E99716E63BB0}"/>
                </a:ext>
              </a:extLst>
            </p:cNvPr>
            <p:cNvSpPr/>
            <p:nvPr/>
          </p:nvSpPr>
          <p:spPr>
            <a:xfrm>
              <a:off x="6905342" y="630767"/>
              <a:ext cx="1719506" cy="1370358"/>
            </a:xfrm>
            <a:prstGeom prst="arc">
              <a:avLst>
                <a:gd name="adj1" fmla="val 12464625"/>
                <a:gd name="adj2" fmla="val 386805"/>
              </a:avLst>
            </a:prstGeom>
            <a:ln w="38100">
              <a:solidFill>
                <a:srgbClr val="72C5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3AA2089-E77A-91C1-DF30-000B56F0AA6B}"/>
              </a:ext>
            </a:extLst>
          </p:cNvPr>
          <p:cNvSpPr/>
          <p:nvPr/>
        </p:nvSpPr>
        <p:spPr>
          <a:xfrm>
            <a:off x="4620515" y="3271084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44F66-40E9-9EF1-BBFE-1EC46F4B7C00}"/>
              </a:ext>
            </a:extLst>
          </p:cNvPr>
          <p:cNvSpPr/>
          <p:nvPr/>
        </p:nvSpPr>
        <p:spPr>
          <a:xfrm>
            <a:off x="6805759" y="3255536"/>
            <a:ext cx="1946787" cy="19867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2C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4895-AEFB-F4AC-09DB-AB0E12EF6B8C}"/>
              </a:ext>
            </a:extLst>
          </p:cNvPr>
          <p:cNvSpPr txBox="1"/>
          <p:nvPr/>
        </p:nvSpPr>
        <p:spPr>
          <a:xfrm>
            <a:off x="6826467" y="5257800"/>
            <a:ext cx="194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Lóránt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2D4EA-14DA-1278-FC67-5913C74F3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494570" y="3310906"/>
            <a:ext cx="1800000" cy="18107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E0B524-1005-3C8F-2651-C54A3615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08" y="3368411"/>
            <a:ext cx="1800000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05FB86-32B5-EB1B-F4A8-8BB1954537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88" t="-944" r="24" b="31425"/>
          <a:stretch/>
        </p:blipFill>
        <p:spPr>
          <a:xfrm>
            <a:off x="6866501" y="3355101"/>
            <a:ext cx="1827692" cy="18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28732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87110" y="4756520"/>
            <a:ext cx="7541750" cy="1036655"/>
          </a:xfrm>
          <a:prstGeom prst="rect">
            <a:avLst/>
          </a:prstGeom>
          <a:solidFill>
            <a:srgbClr val="72C5BC"/>
          </a:solidFill>
          <a:ln w="22225"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65762" y="3405444"/>
            <a:ext cx="6563097" cy="622015"/>
          </a:xfrm>
          <a:prstGeom prst="rect">
            <a:avLst/>
          </a:prstGeom>
          <a:solidFill>
            <a:srgbClr val="092F49">
              <a:alpha val="95000"/>
            </a:srgbClr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5762" y="3531401"/>
            <a:ext cx="6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Diszkrét esetben konkrét szomszédok határozhatók meg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7110" y="4797793"/>
            <a:ext cx="7541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algn="ctr"/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profitfüggvény nem deriválható, viszont ez a probléma megkerülhető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" name="Bent Arrow 23"/>
          <p:cNvSpPr/>
          <p:nvPr/>
        </p:nvSpPr>
        <p:spPr>
          <a:xfrm>
            <a:off x="3959661" y="2090796"/>
            <a:ext cx="5236255" cy="4453672"/>
          </a:xfrm>
          <a:prstGeom prst="bentArrow">
            <a:avLst>
              <a:gd name="adj1" fmla="val 3673"/>
              <a:gd name="adj2" fmla="val 5736"/>
              <a:gd name="adj3" fmla="val 4925"/>
              <a:gd name="adj4" fmla="val 312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4902626"/>
            <a:ext cx="3959661" cy="144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hu-HU" sz="4000" b="1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3. Módszer megválasztása</a:t>
            </a:r>
            <a:endParaRPr lang="en-US" sz="4000" b="1" cap="small" dirty="0">
              <a:solidFill>
                <a:schemeClr val="tx1">
                  <a:lumMod val="75000"/>
                  <a:lumOff val="2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7" name="Right Triangle 46"/>
          <p:cNvSpPr/>
          <p:nvPr/>
        </p:nvSpPr>
        <p:spPr>
          <a:xfrm rot="5400000">
            <a:off x="239043" y="-262796"/>
            <a:ext cx="4228214" cy="4726598"/>
          </a:xfrm>
          <a:prstGeom prst="rtTriangle">
            <a:avLst/>
          </a:prstGeom>
          <a:solidFill>
            <a:srgbClr val="445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" y="378363"/>
            <a:ext cx="1850294" cy="185029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195916" y="1630213"/>
            <a:ext cx="2712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B5C75B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Gradiens felszállás</a:t>
            </a:r>
            <a:endParaRPr lang="en-US" sz="3600" b="1" dirty="0">
              <a:solidFill>
                <a:srgbClr val="B5C75B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345419" y="4345220"/>
            <a:ext cx="7463563" cy="18016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296667" y="1800662"/>
            <a:ext cx="7463563" cy="17024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5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4. Implementálás több megközelítésből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895" y="4869590"/>
            <a:ext cx="371369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Környező vektorok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Vektorok környezetbe hozása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14800" y="1272243"/>
            <a:ext cx="0" cy="5102659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8"/>
          <p:cNvSpPr txBox="1"/>
          <p:nvPr/>
        </p:nvSpPr>
        <p:spPr>
          <a:xfrm>
            <a:off x="601501" y="3798780"/>
            <a:ext cx="3017974" cy="92333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hu-HU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ét megközelítés a maximumpont keresésére: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0137" y="1293525"/>
            <a:ext cx="190582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1.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518" y="224157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2">
                    <a:lumMod val="75000"/>
                  </a:schemeClr>
                </a:solidFill>
              </a:rPr>
              <a:t>A meglévő, a követelményeknek megfelelő vektor tetszőlegesen kis környezetében vizsgáljuk a vektorokat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8319" y="3868166"/>
            <a:ext cx="18076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44536C"/>
                </a:solidFill>
              </a:rPr>
              <a:t>2. Módszer</a:t>
            </a:r>
            <a:endParaRPr lang="en-US" sz="2800" b="1" dirty="0">
              <a:solidFill>
                <a:srgbClr val="44536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8102" y="4915620"/>
            <a:ext cx="708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Véletlenszerűen generálunk vektorokat, majd matematikai módszerekkel közelítjük ezeket az aktuális legjobban teljesítő vektorhoz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DF41AF08-0712-2DCC-8A0D-F4A8B871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26" y="1192669"/>
            <a:ext cx="2410766" cy="24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233EDE7-AD75-A739-ACD4-A047AF895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139" y="5114553"/>
            <a:ext cx="1148297" cy="114829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38BD687-3B3A-3D95-70CB-E6425CE9F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" y="5125527"/>
            <a:ext cx="1148297" cy="1148297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  <p:graphicFrame>
        <p:nvGraphicFramePr>
          <p:cNvPr id="7" name="Diagram 7"/>
          <p:cNvGraphicFramePr/>
          <p:nvPr>
            <p:extLst>
              <p:ext uri="{D42A27DB-BD31-4B8C-83A1-F6EECF244321}">
                <p14:modId xmlns:p14="http://schemas.microsoft.com/office/powerpoint/2010/main" val="3195229162"/>
              </p:ext>
            </p:extLst>
          </p:nvPr>
        </p:nvGraphicFramePr>
        <p:xfrm>
          <a:off x="412984" y="122436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190501" y="4254500"/>
            <a:ext cx="1187449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6159500" y="1538972"/>
            <a:ext cx="0" cy="265202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7" name="Rectangle 26"/>
          <p:cNvSpPr/>
          <p:nvPr/>
        </p:nvSpPr>
        <p:spPr>
          <a:xfrm rot="5400000">
            <a:off x="5459062" y="4164537"/>
            <a:ext cx="1148297" cy="3085275"/>
          </a:xfrm>
          <a:prstGeom prst="rect">
            <a:avLst/>
          </a:prstGeom>
          <a:solidFill>
            <a:srgbClr val="092F49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8881891" y="4175511"/>
            <a:ext cx="1148295" cy="3085276"/>
          </a:xfrm>
          <a:prstGeom prst="rect">
            <a:avLst/>
          </a:prstGeom>
          <a:solidFill>
            <a:srgbClr val="72C5B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err="1"/>
              <a:t>Eredm</a:t>
            </a:r>
            <a:r>
              <a:rPr lang="hu-HU" cap="small" dirty="0"/>
              <a:t>ények</a:t>
            </a:r>
            <a:endParaRPr lang="en-US" cap="small" dirty="0"/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B72FF14B-2FEB-62E8-566D-8C5D08932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519800"/>
              </p:ext>
            </p:extLst>
          </p:nvPr>
        </p:nvGraphicFramePr>
        <p:xfrm>
          <a:off x="6360349" y="1238346"/>
          <a:ext cx="5418667" cy="29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C09D6F1-27FF-3A0A-73B4-24D568F5E495}"/>
              </a:ext>
            </a:extLst>
          </p:cNvPr>
          <p:cNvSpPr/>
          <p:nvPr/>
        </p:nvSpPr>
        <p:spPr>
          <a:xfrm rot="5400000">
            <a:off x="2036234" y="4164537"/>
            <a:ext cx="1148297" cy="3085275"/>
          </a:xfrm>
          <a:prstGeom prst="rect">
            <a:avLst/>
          </a:prstGeom>
          <a:solidFill>
            <a:srgbClr val="44536C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1" tIns="38100" rIns="76201" bIns="38100" spcCol="0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B8A53-D87D-A57E-BDAF-CD3C1B8C4FDD}"/>
              </a:ext>
            </a:extLst>
          </p:cNvPr>
          <p:cNvSpPr txBox="1"/>
          <p:nvPr/>
        </p:nvSpPr>
        <p:spPr>
          <a:xfrm>
            <a:off x="4831367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1101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1044879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F768E-72CE-BD9F-4526-6EEAF5E2E6AC}"/>
              </a:ext>
            </a:extLst>
          </p:cNvPr>
          <p:cNvSpPr txBox="1"/>
          <p:nvPr/>
        </p:nvSpPr>
        <p:spPr>
          <a:xfrm>
            <a:off x="4863137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* 949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7D9A2-80B2-7D0E-40F9-BEDDDDCBFAB2}"/>
              </a:ext>
            </a:extLst>
          </p:cNvPr>
          <p:cNvSpPr txBox="1"/>
          <p:nvPr/>
        </p:nvSpPr>
        <p:spPr>
          <a:xfrm>
            <a:off x="1397100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437133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1148338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87EA0-C500-53AC-4B56-C4C7D269C651}"/>
              </a:ext>
            </a:extLst>
          </p:cNvPr>
          <p:cNvSpPr txBox="1"/>
          <p:nvPr/>
        </p:nvSpPr>
        <p:spPr>
          <a:xfrm>
            <a:off x="1428870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+262%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DE0895-6190-4377-B35A-89EB063E28E1}"/>
              </a:ext>
            </a:extLst>
          </p:cNvPr>
          <p:cNvSpPr txBox="1"/>
          <p:nvPr/>
        </p:nvSpPr>
        <p:spPr>
          <a:xfrm>
            <a:off x="8299622" y="5180528"/>
            <a:ext cx="233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141310</a:t>
            </a:r>
            <a:r>
              <a:rPr lang="hu-H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-&gt; 1056873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ABA119-34E7-68C9-D757-57F95EB428A1}"/>
              </a:ext>
            </a:extLst>
          </p:cNvPr>
          <p:cNvSpPr txBox="1"/>
          <p:nvPr/>
        </p:nvSpPr>
        <p:spPr>
          <a:xfrm>
            <a:off x="8331392" y="5502088"/>
            <a:ext cx="233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+747% </a:t>
            </a:r>
          </a:p>
        </p:txBody>
      </p:sp>
    </p:spTree>
    <p:extLst>
      <p:ext uri="{BB962C8B-B14F-4D97-AF65-F5344CB8AC3E}">
        <p14:creationId xmlns:p14="http://schemas.microsoft.com/office/powerpoint/2010/main" val="252945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8C7C0E23-8890-751B-F57F-5B7F11C8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2" y="618580"/>
            <a:ext cx="9863229" cy="623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1.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3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CF345D1-B1BB-B16D-DDC5-C6623D2B8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" y="619200"/>
            <a:ext cx="9766800" cy="62255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72CC3-6FEE-7D54-EA37-06C450F2B908}"/>
              </a:ext>
            </a:extLst>
          </p:cNvPr>
          <p:cNvSpPr/>
          <p:nvPr/>
        </p:nvSpPr>
        <p:spPr>
          <a:xfrm>
            <a:off x="877454" y="7296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98172-89FC-71B2-D0FA-4CFEC2C8AB21}"/>
              </a:ext>
            </a:extLst>
          </p:cNvPr>
          <p:cNvSpPr/>
          <p:nvPr/>
        </p:nvSpPr>
        <p:spPr>
          <a:xfrm>
            <a:off x="688109" y="30156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3BF75-F05F-9733-2790-1C30AD9E510B}"/>
              </a:ext>
            </a:extLst>
          </p:cNvPr>
          <p:cNvSpPr/>
          <p:nvPr/>
        </p:nvSpPr>
        <p:spPr>
          <a:xfrm>
            <a:off x="676800" y="64358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1BDF5-9427-62DC-636F-300EAC8B5273}"/>
              </a:ext>
            </a:extLst>
          </p:cNvPr>
          <p:cNvSpPr/>
          <p:nvPr/>
        </p:nvSpPr>
        <p:spPr>
          <a:xfrm>
            <a:off x="5417127" y="4941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2.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8BC6D0-075A-072B-0E63-4B366C2CAB3E}"/>
              </a:ext>
            </a:extLst>
          </p:cNvPr>
          <p:cNvSpPr/>
          <p:nvPr/>
        </p:nvSpPr>
        <p:spPr>
          <a:xfrm>
            <a:off x="725054" y="577273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24E98-F29E-DD6F-E3BA-0584A327575F}"/>
              </a:ext>
            </a:extLst>
          </p:cNvPr>
          <p:cNvSpPr/>
          <p:nvPr/>
        </p:nvSpPr>
        <p:spPr>
          <a:xfrm>
            <a:off x="535709" y="2863273"/>
            <a:ext cx="378691" cy="1708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DCD99E-E7C2-958D-64BF-5399519A5D26}"/>
              </a:ext>
            </a:extLst>
          </p:cNvPr>
          <p:cNvSpPr/>
          <p:nvPr/>
        </p:nvSpPr>
        <p:spPr>
          <a:xfrm>
            <a:off x="5264727" y="341745"/>
            <a:ext cx="2133600" cy="341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CF87387-4A78-EEF3-3BDC-329249803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629257"/>
            <a:ext cx="9729863" cy="6201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2691C5-33DD-297B-CEE2-F1B8131B85AB}"/>
              </a:ext>
            </a:extLst>
          </p:cNvPr>
          <p:cNvSpPr/>
          <p:nvPr/>
        </p:nvSpPr>
        <p:spPr>
          <a:xfrm>
            <a:off x="535709" y="642952"/>
            <a:ext cx="6673273" cy="64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</a:t>
            </a:r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árható Bevétel – 3. eset</a:t>
            </a:r>
            <a:endParaRPr lang="en-US" sz="2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6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2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AED54B-52EE-FACA-6321-9781E0534B23}"/>
              </a:ext>
            </a:extLst>
          </p:cNvPr>
          <p:cNvSpPr/>
          <p:nvPr/>
        </p:nvSpPr>
        <p:spPr>
          <a:xfrm>
            <a:off x="1730242" y="1040619"/>
            <a:ext cx="8525932" cy="439215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BB7FAD-274B-DC80-F837-A241675294CA}"/>
              </a:ext>
            </a:extLst>
          </p:cNvPr>
          <p:cNvSpPr/>
          <p:nvPr/>
        </p:nvSpPr>
        <p:spPr>
          <a:xfrm>
            <a:off x="1996572" y="1340299"/>
            <a:ext cx="8001289" cy="3792793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4050C-CD3E-E322-FFBB-D5966A784D19}"/>
              </a:ext>
            </a:extLst>
          </p:cNvPr>
          <p:cNvSpPr txBox="1"/>
          <p:nvPr/>
        </p:nvSpPr>
        <p:spPr>
          <a:xfrm>
            <a:off x="1996572" y="2670689"/>
            <a:ext cx="76789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14984">
              <a:spcAft>
                <a:spcPts val="600"/>
              </a:spcAft>
            </a:pPr>
            <a:r>
              <a:rPr lang="en-US" sz="2800" b="1" kern="1200" dirty="0">
                <a:solidFill>
                  <a:srgbClr val="0E3242"/>
                </a:solidFill>
                <a:latin typeface="+mj-lt"/>
                <a:ea typeface="+mn-ea"/>
                <a:cs typeface="+mn-cs"/>
              </a:rPr>
              <a:t>“Risk comes from not knowing what you are doing” -Warren Buffett</a:t>
            </a:r>
          </a:p>
          <a:p>
            <a:pPr algn="ctr">
              <a:spcAft>
                <a:spcPts val="600"/>
              </a:spcAft>
            </a:pPr>
            <a:endParaRPr lang="en-US" sz="2400" b="1" dirty="0">
              <a:solidFill>
                <a:srgbClr val="0E324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8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7624D-47AC-8F0A-BF98-D841AA9E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Bevétel</a:t>
            </a:r>
            <a:endParaRPr lang="hu-HU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655C67-E57E-2FE3-951B-A902C9775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98" y="1174793"/>
            <a:ext cx="900178" cy="55466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7E8351A-3B66-F313-F4F4-13F28C172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54" y="1174793"/>
            <a:ext cx="900178" cy="5546682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028CFA8-DE1A-26C1-AE1C-F68C3553F3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9" y="1174793"/>
            <a:ext cx="964640" cy="5546682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30AD6357-6EC0-25DA-B975-8B60665DD5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0" y="1174793"/>
            <a:ext cx="964640" cy="5546682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BD94366-5FDF-5E31-68F9-F1F4785CD0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174793"/>
            <a:ext cx="964640" cy="554668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D8E439A-0D31-FE46-FCEC-9F7333396B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6" y="1174793"/>
            <a:ext cx="900178" cy="5546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EA353C-47A2-393B-8D47-66EBB5C2F6B6}"/>
              </a:ext>
            </a:extLst>
          </p:cNvPr>
          <p:cNvSpPr/>
          <p:nvPr/>
        </p:nvSpPr>
        <p:spPr>
          <a:xfrm>
            <a:off x="712299" y="1034465"/>
            <a:ext cx="4061193" cy="572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F8A4E-AE01-79E9-D2EE-62722FAA7D98}"/>
              </a:ext>
            </a:extLst>
          </p:cNvPr>
          <p:cNvSpPr txBox="1"/>
          <p:nvPr/>
        </p:nvSpPr>
        <p:spPr>
          <a:xfrm>
            <a:off x="1469203" y="1320792"/>
            <a:ext cx="23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Opciók nélkül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967B6-6972-CDE9-F32B-D7D2A46DE7F3}"/>
              </a:ext>
            </a:extLst>
          </p:cNvPr>
          <p:cNvSpPr/>
          <p:nvPr/>
        </p:nvSpPr>
        <p:spPr>
          <a:xfrm>
            <a:off x="6884207" y="1034465"/>
            <a:ext cx="4061193" cy="98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DB396-06A2-15F1-2A22-EA76922EC5F8}"/>
              </a:ext>
            </a:extLst>
          </p:cNvPr>
          <p:cNvSpPr txBox="1"/>
          <p:nvPr/>
        </p:nvSpPr>
        <p:spPr>
          <a:xfrm>
            <a:off x="7836162" y="1320792"/>
            <a:ext cx="23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Opciókkal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C1F2F-3B3D-03AD-078C-097E0A675240}"/>
              </a:ext>
            </a:extLst>
          </p:cNvPr>
          <p:cNvSpPr/>
          <p:nvPr/>
        </p:nvSpPr>
        <p:spPr>
          <a:xfrm>
            <a:off x="737190" y="3239655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30CD4-0C49-D4B4-F85D-002020D3C856}"/>
              </a:ext>
            </a:extLst>
          </p:cNvPr>
          <p:cNvSpPr/>
          <p:nvPr/>
        </p:nvSpPr>
        <p:spPr>
          <a:xfrm>
            <a:off x="2111684" y="3311175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158EA-F701-2ED2-23C1-614859B6D536}"/>
              </a:ext>
            </a:extLst>
          </p:cNvPr>
          <p:cNvSpPr/>
          <p:nvPr/>
        </p:nvSpPr>
        <p:spPr>
          <a:xfrm>
            <a:off x="3465415" y="3311174"/>
            <a:ext cx="167965" cy="95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BD22CB-C739-78C6-8D45-90E740691D39}"/>
              </a:ext>
            </a:extLst>
          </p:cNvPr>
          <p:cNvSpPr/>
          <p:nvPr/>
        </p:nvSpPr>
        <p:spPr>
          <a:xfrm>
            <a:off x="6961914" y="3297382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EC7E09-A611-EE28-A71B-722E4BF98CE7}"/>
              </a:ext>
            </a:extLst>
          </p:cNvPr>
          <p:cNvSpPr/>
          <p:nvPr/>
        </p:nvSpPr>
        <p:spPr>
          <a:xfrm>
            <a:off x="8235942" y="3278847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1E5D2-C490-EC14-73A0-7C651D10A219}"/>
              </a:ext>
            </a:extLst>
          </p:cNvPr>
          <p:cNvSpPr/>
          <p:nvPr/>
        </p:nvSpPr>
        <p:spPr>
          <a:xfrm>
            <a:off x="9507639" y="3311174"/>
            <a:ext cx="205504" cy="1283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C3331C-D870-59CF-6943-C8FD5013F8B4}"/>
              </a:ext>
            </a:extLst>
          </p:cNvPr>
          <p:cNvSpPr/>
          <p:nvPr/>
        </p:nvSpPr>
        <p:spPr>
          <a:xfrm>
            <a:off x="803564" y="3620655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0F9171-7A3E-0B74-0C82-D98925D240E5}"/>
              </a:ext>
            </a:extLst>
          </p:cNvPr>
          <p:cNvSpPr/>
          <p:nvPr/>
        </p:nvSpPr>
        <p:spPr>
          <a:xfrm>
            <a:off x="2154677" y="3786846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A3CCF-A63E-0B2F-3DC4-1D47FDF69D18}"/>
              </a:ext>
            </a:extLst>
          </p:cNvPr>
          <p:cNvSpPr/>
          <p:nvPr/>
        </p:nvSpPr>
        <p:spPr>
          <a:xfrm>
            <a:off x="3492869" y="3786846"/>
            <a:ext cx="238340" cy="97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6C04BE-7177-5257-4C43-B99CE2F0C0FB}"/>
              </a:ext>
            </a:extLst>
          </p:cNvPr>
          <p:cNvSpPr/>
          <p:nvPr/>
        </p:nvSpPr>
        <p:spPr>
          <a:xfrm>
            <a:off x="7024542" y="3786846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94D740-8867-7D46-ED25-E385E2179F1E}"/>
              </a:ext>
            </a:extLst>
          </p:cNvPr>
          <p:cNvSpPr/>
          <p:nvPr/>
        </p:nvSpPr>
        <p:spPr>
          <a:xfrm>
            <a:off x="8306878" y="3823597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A0DFA6-BF4B-038D-7F20-C20C745AFE77}"/>
              </a:ext>
            </a:extLst>
          </p:cNvPr>
          <p:cNvSpPr/>
          <p:nvPr/>
        </p:nvSpPr>
        <p:spPr>
          <a:xfrm>
            <a:off x="9593973" y="3837248"/>
            <a:ext cx="238340" cy="1092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07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38795EF-AC8F-7AF5-7EDA-2453BAAD1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628506"/>
            <a:ext cx="9487388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0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080" y="1508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" y="2270760"/>
            <a:ext cx="2849880" cy="640080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" y="5716269"/>
            <a:ext cx="2849880" cy="728117"/>
          </a:xfrm>
          <a:prstGeom prst="rect">
            <a:avLst/>
          </a:prstGeom>
          <a:solidFill>
            <a:srgbClr val="092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" y="3045398"/>
            <a:ext cx="2849880" cy="2532441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9080" y="2209800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1257" y="2971800"/>
            <a:ext cx="115453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" y="5638799"/>
            <a:ext cx="115475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440" y="1645920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égső Cél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" y="2368521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Fő kihívás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" y="4117886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Megoldás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" y="5836255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Eredmény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5448" y="1347430"/>
            <a:ext cx="804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Határozzunk meg, mennyit vásároljunk az egyes opciókból, megfelelve a kvantilis követelményeknek, hogy maximalizáljuk a várható bevételt.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8A60-AA3E-54B8-C7C7-BEB32E2357AE}"/>
              </a:ext>
            </a:extLst>
          </p:cNvPr>
          <p:cNvSpPr txBox="1"/>
          <p:nvPr/>
        </p:nvSpPr>
        <p:spPr>
          <a:xfrm>
            <a:off x="3405448" y="2413511"/>
            <a:ext cx="804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Tegyünk eleget a kvantilis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5C052-A6E2-E430-10E4-D15BFE7E61F5}"/>
              </a:ext>
            </a:extLst>
          </p:cNvPr>
          <p:cNvSpPr txBox="1"/>
          <p:nvPr/>
        </p:nvSpPr>
        <p:spPr>
          <a:xfrm>
            <a:off x="3405448" y="3748553"/>
            <a:ext cx="804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Random generálunk értékeket, amíg megfelel a követelményeknek, majd optimalizáljuk az értékeket, hogy minél nagyobb várható bevételt érjünk el, közben megfelelve a követelményeknek.</a:t>
            </a:r>
            <a:endParaRPr lang="en-US" b="1" dirty="0">
              <a:solidFill>
                <a:srgbClr val="000E1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F13D9-AD6C-36F6-4349-DB890192E69E}"/>
              </a:ext>
            </a:extLst>
          </p:cNvPr>
          <p:cNvSpPr txBox="1"/>
          <p:nvPr/>
        </p:nvSpPr>
        <p:spPr>
          <a:xfrm>
            <a:off x="3405447" y="5798060"/>
            <a:ext cx="804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0E1B"/>
                </a:solidFill>
              </a:rPr>
              <a:t>Jelentősen lecsökkentjük a szórást és ezzel a kockázatot, megtartva a magas várható értéket.</a:t>
            </a:r>
            <a:endParaRPr lang="en-US" b="1" dirty="0">
              <a:solidFill>
                <a:srgbClr val="000E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89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640C4-D048-E47B-F0E7-32874B02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1F43-BCC6-4BAF-B795-5BB596EEC98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A18F5C-72B4-217A-3AE8-D64FECAB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13824"/>
              </p:ext>
            </p:extLst>
          </p:nvPr>
        </p:nvGraphicFramePr>
        <p:xfrm>
          <a:off x="125508" y="2131060"/>
          <a:ext cx="119409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544">
                  <a:extLst>
                    <a:ext uri="{9D8B030D-6E8A-4147-A177-3AD203B41FA5}">
                      <a16:colId xmlns:a16="http://schemas.microsoft.com/office/drawing/2014/main" val="1210037811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323686690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3382313110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336809551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1196745959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1989217339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2694727195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1217212917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3158229005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1962752535"/>
                    </a:ext>
                  </a:extLst>
                </a:gridCol>
                <a:gridCol w="1085544">
                  <a:extLst>
                    <a:ext uri="{9D8B030D-6E8A-4147-A177-3AD203B41FA5}">
                      <a16:colId xmlns:a16="http://schemas.microsoft.com/office/drawing/2014/main" val="388330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R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Átlag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Szórás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99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95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75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50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25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10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5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1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1 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1583351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465237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2655439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2383039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1890055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1587918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1277796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990274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808074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520710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5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1 Opc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1560676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255084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2406021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2133621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1642282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1473075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1400008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1335228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1300921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1239230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3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1648892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764309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3405654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3009733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2141871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1611066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1109740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643863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409024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191312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9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2 Opc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1619369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478867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3080897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2684976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1817113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1383431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1300007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1237416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1203881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1151172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57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1574438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515786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2841614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2445068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1926413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1548675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1206966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914264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763285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499093</a:t>
                      </a:r>
                    </a:p>
                  </a:txBody>
                  <a:tcPr>
                    <a:solidFill>
                      <a:srgbClr val="46A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RO" dirty="0">
                          <a:solidFill>
                            <a:schemeClr val="bg1"/>
                          </a:solidFill>
                        </a:rPr>
                        <a:t>3 Opc</a:t>
                      </a:r>
                    </a:p>
                  </a:txBody>
                  <a:tcPr>
                    <a:solidFill>
                      <a:srgbClr val="44536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1548189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282566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2552881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2156335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1651738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1456367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1370312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1300026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1253375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600" dirty="0">
                          <a:solidFill>
                            <a:schemeClr val="bg1"/>
                          </a:solidFill>
                        </a:rPr>
                        <a:t>1202364</a:t>
                      </a:r>
                    </a:p>
                  </a:txBody>
                  <a:tcPr>
                    <a:solidFill>
                      <a:srgbClr val="72C5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448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66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A501E5-320C-98EC-6832-7BCCF2D2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700" dirty="0"/>
              <a:t>Ár – doboz ábra és várható érték esetenként</a:t>
            </a:r>
            <a:endParaRPr lang="hu-HU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0ED73EE-9E14-822D-CFB5-893623DF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571F43-BCC6-4BAF-B795-5BB596EEC984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B650-D0B2-6709-8873-D865D05EE0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3" y="1076420"/>
            <a:ext cx="11353800" cy="57815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CD04C0C-4B39-2E2C-C3F0-5BD7AB99C12A}"/>
              </a:ext>
            </a:extLst>
          </p:cNvPr>
          <p:cNvSpPr txBox="1">
            <a:spLocks/>
          </p:cNvSpPr>
          <p:nvPr/>
        </p:nvSpPr>
        <p:spPr>
          <a:xfrm>
            <a:off x="250624" y="296020"/>
            <a:ext cx="11680119" cy="648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small" dirty="0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D3E1D3D-D634-6658-D011-7BC4C8245D22}"/>
              </a:ext>
            </a:extLst>
          </p:cNvPr>
          <p:cNvSpPr txBox="1">
            <a:spLocks/>
          </p:cNvSpPr>
          <p:nvPr/>
        </p:nvSpPr>
        <p:spPr>
          <a:xfrm>
            <a:off x="8346359" y="7198770"/>
            <a:ext cx="3716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571F43-BCC6-4BAF-B795-5BB596EEC98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F73936-7FC5-4C16-F9ED-5E0370054F26}"/>
              </a:ext>
            </a:extLst>
          </p:cNvPr>
          <p:cNvSpPr/>
          <p:nvPr/>
        </p:nvSpPr>
        <p:spPr>
          <a:xfrm>
            <a:off x="307117" y="842420"/>
            <a:ext cx="2239809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68557-EF19-4F5A-24E6-95ACAA0E03A2}"/>
              </a:ext>
            </a:extLst>
          </p:cNvPr>
          <p:cNvSpPr/>
          <p:nvPr/>
        </p:nvSpPr>
        <p:spPr>
          <a:xfrm>
            <a:off x="6317673" y="842420"/>
            <a:ext cx="3165763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939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4C41E-B2ED-AFE2-9401-E7DF6569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700" dirty="0"/>
              <a:t>Termés – doboz ábra és várható érték esetenként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5515437-9CC0-6523-775D-9774B4BC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8759" y="7351170"/>
            <a:ext cx="3716332" cy="365125"/>
          </a:xfrm>
        </p:spPr>
        <p:txBody>
          <a:bodyPr/>
          <a:lstStyle/>
          <a:p>
            <a:fld id="{58571F43-BCC6-4BAF-B795-5BB596EEC98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602AB2A-2EF6-8831-C383-956022B8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6" y="1010021"/>
            <a:ext cx="10282973" cy="5843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C1630B-06B6-72E7-E573-CE1986027576}"/>
              </a:ext>
            </a:extLst>
          </p:cNvPr>
          <p:cNvSpPr/>
          <p:nvPr/>
        </p:nvSpPr>
        <p:spPr>
          <a:xfrm>
            <a:off x="274791" y="994820"/>
            <a:ext cx="2239809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C756E-DB7A-40EA-6445-FDC16079D734}"/>
              </a:ext>
            </a:extLst>
          </p:cNvPr>
          <p:cNvSpPr/>
          <p:nvPr/>
        </p:nvSpPr>
        <p:spPr>
          <a:xfrm>
            <a:off x="6470073" y="837803"/>
            <a:ext cx="3165763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B52737-82B6-AEE0-443F-3AD073209F98}"/>
              </a:ext>
            </a:extLst>
          </p:cNvPr>
          <p:cNvSpPr txBox="1">
            <a:spLocks/>
          </p:cNvSpPr>
          <p:nvPr/>
        </p:nvSpPr>
        <p:spPr>
          <a:xfrm>
            <a:off x="262179" y="321420"/>
            <a:ext cx="11680119" cy="648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31872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C2D0486-CF55-44A7-870B-E45E8A950B0A}"/>
              </a:ext>
            </a:extLst>
          </p:cNvPr>
          <p:cNvSpPr/>
          <p:nvPr/>
        </p:nvSpPr>
        <p:spPr>
          <a:xfrm>
            <a:off x="6370916" y="1997546"/>
            <a:ext cx="1748502" cy="3735599"/>
          </a:xfrm>
          <a:prstGeom prst="chevron">
            <a:avLst>
              <a:gd name="adj" fmla="val 54367"/>
            </a:avLst>
          </a:prstGeom>
          <a:solidFill>
            <a:srgbClr val="776EAE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C604A-2E99-4DE1-B562-36D9B76A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Profit maximalizálás, stabilitás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FED02-05B3-4B7B-8DB2-FA3A9D4ED08C}"/>
              </a:ext>
            </a:extLst>
          </p:cNvPr>
          <p:cNvSpPr/>
          <p:nvPr/>
        </p:nvSpPr>
        <p:spPr>
          <a:xfrm>
            <a:off x="8297471" y="2973531"/>
            <a:ext cx="3495368" cy="179783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1F5267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F80C91-C049-4912-A9DE-C9F7BFBB8F72}"/>
              </a:ext>
            </a:extLst>
          </p:cNvPr>
          <p:cNvSpPr/>
          <p:nvPr/>
        </p:nvSpPr>
        <p:spPr>
          <a:xfrm>
            <a:off x="8470231" y="3160295"/>
            <a:ext cx="3133167" cy="1453542"/>
          </a:xfrm>
          <a:prstGeom prst="roundRect">
            <a:avLst/>
          </a:prstGeom>
          <a:noFill/>
          <a:ln w="25400">
            <a:solidFill>
              <a:srgbClr val="9191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D529CB0-32C4-4ABD-9F16-1A7538D7A5B6}"/>
              </a:ext>
            </a:extLst>
          </p:cNvPr>
          <p:cNvSpPr/>
          <p:nvPr/>
        </p:nvSpPr>
        <p:spPr>
          <a:xfrm>
            <a:off x="6200238" y="1894929"/>
            <a:ext cx="1836928" cy="3924517"/>
          </a:xfrm>
          <a:prstGeom prst="chevron">
            <a:avLst>
              <a:gd name="adj" fmla="val 54367"/>
            </a:avLst>
          </a:prstGeom>
          <a:solidFill>
            <a:srgbClr val="72C5BC">
              <a:alpha val="85000"/>
            </a:srgbClr>
          </a:solidFill>
          <a:ln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65ECFD-A800-4EEF-B015-9E78F7845448}"/>
              </a:ext>
            </a:extLst>
          </p:cNvPr>
          <p:cNvSpPr/>
          <p:nvPr/>
        </p:nvSpPr>
        <p:spPr>
          <a:xfrm>
            <a:off x="1058779" y="1742195"/>
            <a:ext cx="6816376" cy="4229987"/>
          </a:xfrm>
          <a:prstGeom prst="homePlate">
            <a:avLst>
              <a:gd name="adj" fmla="val 253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F0F31-FD42-4854-83E8-311672216E33}"/>
              </a:ext>
            </a:extLst>
          </p:cNvPr>
          <p:cNvSpPr txBox="1"/>
          <p:nvPr/>
        </p:nvSpPr>
        <p:spPr>
          <a:xfrm>
            <a:off x="8492211" y="3196422"/>
            <a:ext cx="3133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E3242"/>
                </a:solidFill>
                <a:latin typeface="+mj-lt"/>
              </a:rPr>
              <a:t>Magas várható érték és alacsony szórás</a:t>
            </a:r>
            <a:endParaRPr lang="en-US" sz="2800" b="1" dirty="0">
              <a:solidFill>
                <a:srgbClr val="0E3242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0751E9-6C90-4C64-9494-FD54073994E7}"/>
              </a:ext>
            </a:extLst>
          </p:cNvPr>
          <p:cNvGrpSpPr/>
          <p:nvPr/>
        </p:nvGrpSpPr>
        <p:grpSpPr>
          <a:xfrm>
            <a:off x="-1505847" y="1742195"/>
            <a:ext cx="4373461" cy="4373461"/>
            <a:chOff x="3057993" y="2484537"/>
            <a:chExt cx="4373461" cy="43734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0F26C-7818-47E6-9E65-5E8F794866B0}"/>
                </a:ext>
              </a:extLst>
            </p:cNvPr>
            <p:cNvSpPr/>
            <p:nvPr/>
          </p:nvSpPr>
          <p:spPr>
            <a:xfrm>
              <a:off x="3057993" y="2484537"/>
              <a:ext cx="4373461" cy="43734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92F49"/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307C3F-68E6-4F7D-9219-A78528410FA8}"/>
                </a:ext>
              </a:extLst>
            </p:cNvPr>
            <p:cNvSpPr/>
            <p:nvPr/>
          </p:nvSpPr>
          <p:spPr>
            <a:xfrm>
              <a:off x="3282456" y="2709000"/>
              <a:ext cx="3924535" cy="392453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D75291-A6D5-4FA4-9434-579A40AECCE0}"/>
              </a:ext>
            </a:extLst>
          </p:cNvPr>
          <p:cNvSpPr txBox="1"/>
          <p:nvPr/>
        </p:nvSpPr>
        <p:spPr>
          <a:xfrm>
            <a:off x="863596" y="4371252"/>
            <a:ext cx="15112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6D717A"/>
                </a:solidFill>
                <a:latin typeface="Arial Narrow" panose="020B0606020202030204" pitchFamily="34" charset="0"/>
              </a:rPr>
              <a:t>Farmer</a:t>
            </a:r>
            <a:endParaRPr lang="en-US" sz="2000" b="1" dirty="0">
              <a:solidFill>
                <a:srgbClr val="6D717A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5F0A3-D071-48C9-A709-6C42AB937174}"/>
              </a:ext>
            </a:extLst>
          </p:cNvPr>
          <p:cNvCxnSpPr/>
          <p:nvPr/>
        </p:nvCxnSpPr>
        <p:spPr>
          <a:xfrm>
            <a:off x="823937" y="4366976"/>
            <a:ext cx="1621225" cy="0"/>
          </a:xfrm>
          <a:prstGeom prst="line">
            <a:avLst/>
          </a:prstGeom>
          <a:ln w="25400">
            <a:solidFill>
              <a:srgbClr val="727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29E50-6185-4E54-A10B-20EFE62512D3}"/>
              </a:ext>
            </a:extLst>
          </p:cNvPr>
          <p:cNvGrpSpPr/>
          <p:nvPr/>
        </p:nvGrpSpPr>
        <p:grpSpPr>
          <a:xfrm>
            <a:off x="2437735" y="2194808"/>
            <a:ext cx="4249399" cy="846051"/>
            <a:chOff x="3412439" y="1495591"/>
            <a:chExt cx="4249399" cy="8460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0DF64-48AE-4155-A3CE-630E4EE048BB}"/>
                </a:ext>
              </a:extLst>
            </p:cNvPr>
            <p:cNvSpPr txBox="1"/>
            <p:nvPr/>
          </p:nvSpPr>
          <p:spPr>
            <a:xfrm>
              <a:off x="3492205" y="1495591"/>
              <a:ext cx="4169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Nagy hozam és ár esetén a farmer könnyen ér el magas bevételt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0FFD6D-7B04-403F-BA89-EC4C612FD4B5}"/>
                </a:ext>
              </a:extLst>
            </p:cNvPr>
            <p:cNvCxnSpPr/>
            <p:nvPr/>
          </p:nvCxnSpPr>
          <p:spPr>
            <a:xfrm>
              <a:off x="3637547" y="2149642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33A51-F442-4DDD-BE2C-7777DE25A941}"/>
                </a:ext>
              </a:extLst>
            </p:cNvPr>
            <p:cNvSpPr/>
            <p:nvPr/>
          </p:nvSpPr>
          <p:spPr>
            <a:xfrm>
              <a:off x="3412439" y="1942202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6A20-1E28-4DBB-89B6-B3BAA02F09CB}"/>
              </a:ext>
            </a:extLst>
          </p:cNvPr>
          <p:cNvGrpSpPr/>
          <p:nvPr/>
        </p:nvGrpSpPr>
        <p:grpSpPr>
          <a:xfrm>
            <a:off x="2717528" y="3273069"/>
            <a:ext cx="4551492" cy="838330"/>
            <a:chOff x="3412439" y="3276303"/>
            <a:chExt cx="4551492" cy="838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B52D53-0041-4460-A234-7B1AB6DC635D}"/>
                </a:ext>
              </a:extLst>
            </p:cNvPr>
            <p:cNvSpPr txBox="1"/>
            <p:nvPr/>
          </p:nvSpPr>
          <p:spPr>
            <a:xfrm>
              <a:off x="3685162" y="3276303"/>
              <a:ext cx="427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Kis hozam bekövetkeztekor biztonságot adhatnak a derivatívák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B2CACE-9BBA-4901-90D3-3EB168EE205E}"/>
                </a:ext>
              </a:extLst>
            </p:cNvPr>
            <p:cNvCxnSpPr/>
            <p:nvPr/>
          </p:nvCxnSpPr>
          <p:spPr>
            <a:xfrm>
              <a:off x="3637547" y="3922635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2CD3D9-CBB6-4476-91D5-D76724B51198}"/>
                </a:ext>
              </a:extLst>
            </p:cNvPr>
            <p:cNvSpPr/>
            <p:nvPr/>
          </p:nvSpPr>
          <p:spPr>
            <a:xfrm>
              <a:off x="3412439" y="3715193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B87B4-8817-403A-9CD3-05EA4A4D3767}"/>
              </a:ext>
            </a:extLst>
          </p:cNvPr>
          <p:cNvGrpSpPr/>
          <p:nvPr/>
        </p:nvGrpSpPr>
        <p:grpSpPr>
          <a:xfrm>
            <a:off x="2373083" y="4445164"/>
            <a:ext cx="5179391" cy="866080"/>
            <a:chOff x="3352757" y="5150848"/>
            <a:chExt cx="4781512" cy="8660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EB3DF8-2A60-4860-ABC4-31F7750F0A68}"/>
                </a:ext>
              </a:extLst>
            </p:cNvPr>
            <p:cNvSpPr txBox="1"/>
            <p:nvPr/>
          </p:nvSpPr>
          <p:spPr>
            <a:xfrm>
              <a:off x="3444733" y="5150848"/>
              <a:ext cx="4689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Célunk a várható hozam növelése és a kockázat minimális szinten tartása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FF295D-16C6-41F6-8FF3-A6CB7DBE99AF}"/>
                </a:ext>
              </a:extLst>
            </p:cNvPr>
            <p:cNvCxnSpPr/>
            <p:nvPr/>
          </p:nvCxnSpPr>
          <p:spPr>
            <a:xfrm>
              <a:off x="3577866" y="5824931"/>
              <a:ext cx="3721769" cy="0"/>
            </a:xfrm>
            <a:prstGeom prst="line">
              <a:avLst/>
            </a:prstGeom>
            <a:ln w="25400">
              <a:solidFill>
                <a:srgbClr val="919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3B8074-66DE-4D83-9C31-120AE1E65C2D}"/>
                </a:ext>
              </a:extLst>
            </p:cNvPr>
            <p:cNvSpPr/>
            <p:nvPr/>
          </p:nvSpPr>
          <p:spPr>
            <a:xfrm>
              <a:off x="3352757" y="5617488"/>
              <a:ext cx="399440" cy="399440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CC1A61-D95B-4407-A324-40F40A0DAEEE}"/>
              </a:ext>
            </a:extLst>
          </p:cNvPr>
          <p:cNvSpPr txBox="1"/>
          <p:nvPr/>
        </p:nvSpPr>
        <p:spPr>
          <a:xfrm>
            <a:off x="8902404" y="2517973"/>
            <a:ext cx="2285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 megoldás: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F7CE1BB1-CDD6-DC0F-330B-1E71104A0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2" y="2991630"/>
            <a:ext cx="1266204" cy="12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611730" y="2046965"/>
            <a:ext cx="2833763" cy="2797862"/>
            <a:chOff x="4718410" y="2046965"/>
            <a:chExt cx="2833763" cy="2797862"/>
          </a:xfrm>
        </p:grpSpPr>
        <p:sp>
          <p:nvSpPr>
            <p:cNvPr id="10" name="Oval 9"/>
            <p:cNvSpPr/>
            <p:nvPr/>
          </p:nvSpPr>
          <p:spPr>
            <a:xfrm>
              <a:off x="4718410" y="2064512"/>
              <a:ext cx="2780315" cy="2780315"/>
            </a:xfrm>
            <a:prstGeom prst="ellipse">
              <a:avLst/>
            </a:prstGeom>
            <a:solidFill>
              <a:srgbClr val="092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6480" y="2046965"/>
              <a:ext cx="1425693" cy="279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70104" y="2516206"/>
              <a:ext cx="1876927" cy="1876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Put</a:t>
            </a:r>
            <a:r>
              <a:rPr lang="hu-HU" dirty="0"/>
              <a:t> vagy </a:t>
            </a:r>
            <a:r>
              <a:rPr lang="hu-HU" dirty="0" err="1"/>
              <a:t>call</a:t>
            </a:r>
            <a:r>
              <a:rPr lang="hu-HU" dirty="0"/>
              <a:t>?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58303" y="3212952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29275" y="5335473"/>
            <a:ext cx="3311494" cy="0"/>
          </a:xfrm>
          <a:prstGeom prst="line">
            <a:avLst/>
          </a:prstGeom>
          <a:ln w="28575">
            <a:solidFill>
              <a:srgbClr val="21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729093" y="1780103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29093" y="3902624"/>
            <a:ext cx="1447362" cy="1447362"/>
          </a:xfrm>
          <a:prstGeom prst="ellipse">
            <a:avLst/>
          </a:prstGeom>
          <a:solidFill>
            <a:srgbClr val="72C5BC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257" y="1683767"/>
            <a:ext cx="291254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Ne fogadjunk magunk ellen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A </a:t>
            </a:r>
            <a:r>
              <a:rPr lang="hu-HU" sz="1400" b="1" dirty="0" err="1">
                <a:solidFill>
                  <a:srgbClr val="213140"/>
                </a:solidFill>
              </a:rPr>
              <a:t>put</a:t>
            </a:r>
            <a:r>
              <a:rPr lang="hu-HU" sz="1400" b="1" dirty="0">
                <a:solidFill>
                  <a:srgbClr val="213140"/>
                </a:solidFill>
              </a:rPr>
              <a:t> és </a:t>
            </a:r>
            <a:r>
              <a:rPr lang="hu-HU" sz="1400" b="1" dirty="0" err="1">
                <a:solidFill>
                  <a:srgbClr val="213140"/>
                </a:solidFill>
              </a:rPr>
              <a:t>call</a:t>
            </a:r>
            <a:r>
              <a:rPr lang="hu-HU" sz="1400" b="1" dirty="0">
                <a:solidFill>
                  <a:srgbClr val="213140"/>
                </a:solidFill>
              </a:rPr>
              <a:t> opciók közül egyszerre csak egyik lehet kedvező.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1578" y="3851642"/>
            <a:ext cx="29574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2200" b="1" dirty="0">
                <a:solidFill>
                  <a:srgbClr val="0D9BA1"/>
                </a:solidFill>
              </a:rPr>
              <a:t>Az opciók nincsenek ingyen</a:t>
            </a:r>
          </a:p>
          <a:p>
            <a:r>
              <a:rPr lang="hu-HU" sz="1400" b="1" dirty="0">
                <a:solidFill>
                  <a:srgbClr val="213140"/>
                </a:solidFill>
              </a:rPr>
              <a:t>Fölösleges </a:t>
            </a:r>
            <a:r>
              <a:rPr lang="hu-HU" sz="1400" b="1">
                <a:solidFill>
                  <a:srgbClr val="213140"/>
                </a:solidFill>
              </a:rPr>
              <a:t>azzal növelnünk </a:t>
            </a:r>
            <a:r>
              <a:rPr lang="hu-HU" sz="1400" b="1" dirty="0">
                <a:solidFill>
                  <a:srgbClr val="213140"/>
                </a:solidFill>
              </a:rPr>
              <a:t>a kiadásainkat, hogy egyszerre mindkettőre fogadunk.</a:t>
            </a:r>
            <a:endParaRPr lang="en-US" sz="1200" b="1" dirty="0">
              <a:solidFill>
                <a:srgbClr val="21314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381536" y="1660646"/>
            <a:ext cx="4957024" cy="4350742"/>
            <a:chOff x="6488216" y="1706366"/>
            <a:chExt cx="4957024" cy="4350742"/>
          </a:xfrm>
        </p:grpSpPr>
        <p:sp>
          <p:nvSpPr>
            <p:cNvPr id="28" name="Rectangle 27"/>
            <p:cNvSpPr/>
            <p:nvPr/>
          </p:nvSpPr>
          <p:spPr>
            <a:xfrm>
              <a:off x="6701483" y="2255520"/>
              <a:ext cx="4743757" cy="457200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01483" y="3279324"/>
              <a:ext cx="4743752" cy="956267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1488" y="4694518"/>
              <a:ext cx="4743747" cy="761403"/>
            </a:xfrm>
            <a:prstGeom prst="rect">
              <a:avLst/>
            </a:prstGeom>
            <a:solidFill>
              <a:srgbClr val="72C5BC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2601" y="2314843"/>
              <a:ext cx="45538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Alacsonyabbak a tranzakciós költségek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93233" y="3364839"/>
              <a:ext cx="408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Nem vállalunk olyan kockázatot, amiről biztosra tudjuk, hogy nem térül meg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93233" y="4779981"/>
              <a:ext cx="443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profitot tekintve a lokális maximumok keresése felgyorsul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47031" y="5718554"/>
              <a:ext cx="3002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79656" y="2060852"/>
              <a:ext cx="0" cy="3395069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79656" y="2062024"/>
              <a:ext cx="4865584" cy="0"/>
            </a:xfrm>
            <a:prstGeom prst="line">
              <a:avLst/>
            </a:prstGeom>
            <a:ln w="28575">
              <a:solidFill>
                <a:srgbClr val="213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88216" y="1706366"/>
              <a:ext cx="4744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dirty="0">
                  <a:solidFill>
                    <a:srgbClr val="213140"/>
                  </a:solidFill>
                </a:rPr>
                <a:t>Ha csak egy típusú opciót </a:t>
              </a:r>
              <a:r>
                <a:rPr lang="hu-HU" sz="1600" b="1" dirty="0" err="1">
                  <a:solidFill>
                    <a:srgbClr val="213140"/>
                  </a:solidFill>
                </a:rPr>
                <a:t>vásárolunk</a:t>
              </a:r>
              <a:r>
                <a:rPr lang="hu-HU" sz="1600" b="1" dirty="0">
                  <a:solidFill>
                    <a:srgbClr val="213140"/>
                  </a:solidFill>
                </a:rPr>
                <a:t>:</a:t>
              </a:r>
              <a:endParaRPr lang="en-US" sz="1600" b="1" dirty="0">
                <a:solidFill>
                  <a:srgbClr val="213140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30" y="2027640"/>
            <a:ext cx="952289" cy="952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39" y="4153470"/>
            <a:ext cx="945670" cy="9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0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Algoritmus, metódusok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7806" y="1516970"/>
            <a:ext cx="11558290" cy="4081522"/>
            <a:chOff x="-1795203" y="1448253"/>
            <a:chExt cx="11558290" cy="4081522"/>
          </a:xfrm>
        </p:grpSpPr>
        <p:grpSp>
          <p:nvGrpSpPr>
            <p:cNvPr id="7" name="Group 6"/>
            <p:cNvGrpSpPr/>
            <p:nvPr/>
          </p:nvGrpSpPr>
          <p:grpSpPr>
            <a:xfrm>
              <a:off x="510080" y="2667514"/>
              <a:ext cx="6896201" cy="1755444"/>
              <a:chOff x="1563559" y="2714851"/>
              <a:chExt cx="6076578" cy="1546807"/>
            </a:xfrm>
          </p:grpSpPr>
          <p:sp>
            <p:nvSpPr>
              <p:cNvPr id="62" name="Block Arc 61"/>
              <p:cNvSpPr/>
              <p:nvPr/>
            </p:nvSpPr>
            <p:spPr>
              <a:xfrm rot="10800000">
                <a:off x="3077804" y="2856408"/>
                <a:ext cx="1546744" cy="1385956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Block Arc 62"/>
              <p:cNvSpPr/>
              <p:nvPr/>
            </p:nvSpPr>
            <p:spPr>
              <a:xfrm>
                <a:off x="1563559" y="2714851"/>
                <a:ext cx="1542288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Block Arc 63"/>
              <p:cNvSpPr/>
              <p:nvPr/>
            </p:nvSpPr>
            <p:spPr>
              <a:xfrm>
                <a:off x="4592973" y="2714851"/>
                <a:ext cx="1543157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72C5BC"/>
              </a:solidFill>
              <a:ln w="76200">
                <a:solidFill>
                  <a:srgbClr val="0D9B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Block Arc 64"/>
              <p:cNvSpPr/>
              <p:nvPr/>
            </p:nvSpPr>
            <p:spPr>
              <a:xfrm rot="10800000">
                <a:off x="6111386" y="2845417"/>
                <a:ext cx="1528751" cy="1416241"/>
              </a:xfrm>
              <a:prstGeom prst="blockArc">
                <a:avLst>
                  <a:gd name="adj1" fmla="val 10631507"/>
                  <a:gd name="adj2" fmla="val 154022"/>
                  <a:gd name="adj3" fmla="val 1860"/>
                </a:avLst>
              </a:prstGeom>
              <a:solidFill>
                <a:srgbClr val="092F49"/>
              </a:solidFill>
              <a:ln w="76200">
                <a:solidFill>
                  <a:srgbClr val="003E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81108" y="1448253"/>
              <a:ext cx="3615417" cy="830997"/>
              <a:chOff x="1312640" y="1448253"/>
              <a:chExt cx="3615417" cy="83099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228315" y="1448253"/>
                <a:ext cx="26997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Cél meghatározása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12640" y="156209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98697" y="1484782"/>
              <a:ext cx="3666663" cy="1200329"/>
              <a:chOff x="5893293" y="1484782"/>
              <a:chExt cx="3666663" cy="120032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788691" y="1484782"/>
                <a:ext cx="2771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Implementálás több megközelítésből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93293" y="1776887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4.</a:t>
                </a:r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712539" y="4797584"/>
              <a:ext cx="3482633" cy="584775"/>
              <a:chOff x="-665241" y="4797584"/>
              <a:chExt cx="3482633" cy="58477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92788" y="4855192"/>
                <a:ext cx="26246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Modellezés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665241" y="4797584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37186" y="4698778"/>
              <a:ext cx="4640182" cy="830997"/>
              <a:chOff x="3337186" y="4698778"/>
              <a:chExt cx="4640182" cy="83099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280307" y="4698778"/>
                <a:ext cx="3697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Módszer megválasztása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37186" y="4793343"/>
                <a:ext cx="1221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-1795203" y="3524666"/>
              <a:ext cx="11558290" cy="100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scontent-otp1-1.xx.fbcdn.net/v/t34.0-12/26803541_1775230849174862_86000171_n.png?oh=55cd8a94a04636de7b9f56ddbb49be66&amp;oe=5A5C202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214" y="2944255"/>
              <a:ext cx="681468" cy="6814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scontent-otp1-1.xx.fbcdn.net/v/t34.0-12/26857677_1775230865841527_1540920428_n.png?oh=e57ec8cb72ed8c6b03a852d439ad23b4&amp;oe=5A5D3FC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35" y="2851740"/>
              <a:ext cx="787840" cy="787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ontent-otp1-1.xx.fbcdn.net/v/t34.0-12/26794122_1775230845841529_1162327038_n.png?oh=5fecdd91f99c02860c7d9cfeae74cb2b&amp;oe=5A5CF60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900" y="3377603"/>
              <a:ext cx="765368" cy="76536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scontent-otp1-1.xx.fbcdn.net/v/t34.0-12/26940549_1775230862508194_1824881913_n.png?oh=dc7271327621cd42f65c34335555fb8c&amp;oe=5A5D17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93" y="3248846"/>
              <a:ext cx="769939" cy="769940"/>
            </a:xfrm>
            <a:prstGeom prst="rect">
              <a:avLst/>
            </a:prstGeom>
            <a:noFill/>
            <a:effectLst>
              <a:outerShdw blurRad="254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7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DA8121-A220-46F9-BE0D-DEEFA532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Modellezés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C8456-A5C8-4BCB-9314-7B09BB364C07}"/>
              </a:ext>
            </a:extLst>
          </p:cNvPr>
          <p:cNvSpPr/>
          <p:nvPr/>
        </p:nvSpPr>
        <p:spPr>
          <a:xfrm>
            <a:off x="109844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8E8A-6062-4ABA-B8B7-C654CFB3B77F}"/>
              </a:ext>
            </a:extLst>
          </p:cNvPr>
          <p:cNvSpPr/>
          <p:nvPr/>
        </p:nvSpPr>
        <p:spPr>
          <a:xfrm>
            <a:off x="151751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B3CAE-F7A4-4B3F-B981-A2E16CD0E190}"/>
              </a:ext>
            </a:extLst>
          </p:cNvPr>
          <p:cNvSpPr/>
          <p:nvPr/>
        </p:nvSpPr>
        <p:spPr>
          <a:xfrm>
            <a:off x="19365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A5E0A-08B8-4B20-AA7B-03B7A44AC41B}"/>
              </a:ext>
            </a:extLst>
          </p:cNvPr>
          <p:cNvSpPr/>
          <p:nvPr/>
        </p:nvSpPr>
        <p:spPr>
          <a:xfrm>
            <a:off x="109844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305D5-A2EB-4A03-9B90-B5AFD26C25FB}"/>
              </a:ext>
            </a:extLst>
          </p:cNvPr>
          <p:cNvSpPr/>
          <p:nvPr/>
        </p:nvSpPr>
        <p:spPr>
          <a:xfrm>
            <a:off x="151751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6BBB9-3EAC-4B8D-8EE1-E51857C96E8F}"/>
              </a:ext>
            </a:extLst>
          </p:cNvPr>
          <p:cNvSpPr/>
          <p:nvPr/>
        </p:nvSpPr>
        <p:spPr>
          <a:xfrm>
            <a:off x="19365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FC9BD-EFFD-4974-90FF-1E3CEE279429}"/>
              </a:ext>
            </a:extLst>
          </p:cNvPr>
          <p:cNvSpPr/>
          <p:nvPr/>
        </p:nvSpPr>
        <p:spPr>
          <a:xfrm>
            <a:off x="109844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07E8D-9E42-4BC2-A7AA-220C163CE9ED}"/>
              </a:ext>
            </a:extLst>
          </p:cNvPr>
          <p:cNvSpPr/>
          <p:nvPr/>
        </p:nvSpPr>
        <p:spPr>
          <a:xfrm>
            <a:off x="151751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6339-BDEE-466F-AE47-90C179148D1F}"/>
              </a:ext>
            </a:extLst>
          </p:cNvPr>
          <p:cNvSpPr/>
          <p:nvPr/>
        </p:nvSpPr>
        <p:spPr>
          <a:xfrm>
            <a:off x="19365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0C8FA-9A86-48EB-B187-6193B093B594}"/>
              </a:ext>
            </a:extLst>
          </p:cNvPr>
          <p:cNvSpPr/>
          <p:nvPr/>
        </p:nvSpPr>
        <p:spPr>
          <a:xfrm>
            <a:off x="109844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EE70B-F3D8-4A79-9FAE-5FF09942CF05}"/>
              </a:ext>
            </a:extLst>
          </p:cNvPr>
          <p:cNvSpPr/>
          <p:nvPr/>
        </p:nvSpPr>
        <p:spPr>
          <a:xfrm>
            <a:off x="151751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EECB8-16F4-40D0-9E0B-7D925AAB7103}"/>
              </a:ext>
            </a:extLst>
          </p:cNvPr>
          <p:cNvSpPr/>
          <p:nvPr/>
        </p:nvSpPr>
        <p:spPr>
          <a:xfrm>
            <a:off x="1936575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D3C103-FB09-4DAA-8BE4-BA4565751DD5}"/>
              </a:ext>
            </a:extLst>
          </p:cNvPr>
          <p:cNvSpPr/>
          <p:nvPr/>
        </p:nvSpPr>
        <p:spPr>
          <a:xfrm>
            <a:off x="109844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EE131-6AFF-410A-9BC2-2FADECC08B01}"/>
              </a:ext>
            </a:extLst>
          </p:cNvPr>
          <p:cNvSpPr/>
          <p:nvPr/>
        </p:nvSpPr>
        <p:spPr>
          <a:xfrm>
            <a:off x="1517510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CB74B-09C9-4DA2-B150-06B53F656CAB}"/>
              </a:ext>
            </a:extLst>
          </p:cNvPr>
          <p:cNvSpPr/>
          <p:nvPr/>
        </p:nvSpPr>
        <p:spPr>
          <a:xfrm>
            <a:off x="1936575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6500F-4EB2-474E-83DD-5C9D0257C894}"/>
              </a:ext>
            </a:extLst>
          </p:cNvPr>
          <p:cNvSpPr/>
          <p:nvPr/>
        </p:nvSpPr>
        <p:spPr>
          <a:xfrm>
            <a:off x="109844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192E2-1408-4EBF-B951-493A77E11307}"/>
              </a:ext>
            </a:extLst>
          </p:cNvPr>
          <p:cNvSpPr/>
          <p:nvPr/>
        </p:nvSpPr>
        <p:spPr>
          <a:xfrm>
            <a:off x="1517510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CA6790-71F5-4E0B-AEEE-4DA459ECA6C3}"/>
              </a:ext>
            </a:extLst>
          </p:cNvPr>
          <p:cNvSpPr/>
          <p:nvPr/>
        </p:nvSpPr>
        <p:spPr>
          <a:xfrm>
            <a:off x="1936575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1FC14-2B14-47AD-9A02-624BF89CAAA9}"/>
              </a:ext>
            </a:extLst>
          </p:cNvPr>
          <p:cNvSpPr/>
          <p:nvPr/>
        </p:nvSpPr>
        <p:spPr>
          <a:xfrm>
            <a:off x="109844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3589B7-BFD0-4C96-B1AB-6FF7FB43A9C7}"/>
              </a:ext>
            </a:extLst>
          </p:cNvPr>
          <p:cNvSpPr/>
          <p:nvPr/>
        </p:nvSpPr>
        <p:spPr>
          <a:xfrm>
            <a:off x="1517510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98F00F-3714-4385-8D84-38B4EC9347ED}"/>
              </a:ext>
            </a:extLst>
          </p:cNvPr>
          <p:cNvSpPr/>
          <p:nvPr/>
        </p:nvSpPr>
        <p:spPr>
          <a:xfrm>
            <a:off x="1936575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6599-88F7-4675-8D20-6D132F8AFECF}"/>
              </a:ext>
            </a:extLst>
          </p:cNvPr>
          <p:cNvSpPr/>
          <p:nvPr/>
        </p:nvSpPr>
        <p:spPr>
          <a:xfrm>
            <a:off x="109844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4AA2-1BAF-492B-B8E6-F2668C0A7B22}"/>
              </a:ext>
            </a:extLst>
          </p:cNvPr>
          <p:cNvSpPr/>
          <p:nvPr/>
        </p:nvSpPr>
        <p:spPr>
          <a:xfrm>
            <a:off x="151751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465839-F6EC-43DF-92BA-71F7DCCA4545}"/>
              </a:ext>
            </a:extLst>
          </p:cNvPr>
          <p:cNvSpPr/>
          <p:nvPr/>
        </p:nvSpPr>
        <p:spPr>
          <a:xfrm>
            <a:off x="19365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3B8910-3DBE-4CC5-B13F-A266C3662BAA}"/>
              </a:ext>
            </a:extLst>
          </p:cNvPr>
          <p:cNvSpPr/>
          <p:nvPr/>
        </p:nvSpPr>
        <p:spPr>
          <a:xfrm>
            <a:off x="109844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6E756-E4D6-4061-AA9F-EB1522E11D88}"/>
              </a:ext>
            </a:extLst>
          </p:cNvPr>
          <p:cNvSpPr/>
          <p:nvPr/>
        </p:nvSpPr>
        <p:spPr>
          <a:xfrm>
            <a:off x="151751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AE7CD7-F566-4C3F-80A3-C6FE29829056}"/>
              </a:ext>
            </a:extLst>
          </p:cNvPr>
          <p:cNvSpPr/>
          <p:nvPr/>
        </p:nvSpPr>
        <p:spPr>
          <a:xfrm>
            <a:off x="19365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E7E4E3-3E30-4A6F-BA20-E7FC2A65154F}"/>
              </a:ext>
            </a:extLst>
          </p:cNvPr>
          <p:cNvSpPr/>
          <p:nvPr/>
        </p:nvSpPr>
        <p:spPr>
          <a:xfrm>
            <a:off x="109844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BEFA-AB11-4377-8B4C-766935DC85DD}"/>
              </a:ext>
            </a:extLst>
          </p:cNvPr>
          <p:cNvSpPr/>
          <p:nvPr/>
        </p:nvSpPr>
        <p:spPr>
          <a:xfrm>
            <a:off x="151751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6010A-027D-49AC-A24A-761DB16535AB}"/>
              </a:ext>
            </a:extLst>
          </p:cNvPr>
          <p:cNvSpPr/>
          <p:nvPr/>
        </p:nvSpPr>
        <p:spPr>
          <a:xfrm>
            <a:off x="19365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D8EBF-23FD-4824-ADB2-5F709DD647B9}"/>
              </a:ext>
            </a:extLst>
          </p:cNvPr>
          <p:cNvSpPr/>
          <p:nvPr/>
        </p:nvSpPr>
        <p:spPr>
          <a:xfrm>
            <a:off x="2353872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9BF1FD-2D1E-4C4F-ACC0-15E3E3FF4673}"/>
              </a:ext>
            </a:extLst>
          </p:cNvPr>
          <p:cNvSpPr/>
          <p:nvPr/>
        </p:nvSpPr>
        <p:spPr>
          <a:xfrm>
            <a:off x="277293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C60709-C1EC-4CF0-9965-4D50F8A3E6E1}"/>
              </a:ext>
            </a:extLst>
          </p:cNvPr>
          <p:cNvSpPr/>
          <p:nvPr/>
        </p:nvSpPr>
        <p:spPr>
          <a:xfrm>
            <a:off x="31920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7F84D-3CEA-414A-AF6E-78C96AFB1478}"/>
              </a:ext>
            </a:extLst>
          </p:cNvPr>
          <p:cNvSpPr/>
          <p:nvPr/>
        </p:nvSpPr>
        <p:spPr>
          <a:xfrm>
            <a:off x="2353872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02F506-6AE8-4254-9E67-28B74970AB45}"/>
              </a:ext>
            </a:extLst>
          </p:cNvPr>
          <p:cNvSpPr/>
          <p:nvPr/>
        </p:nvSpPr>
        <p:spPr>
          <a:xfrm>
            <a:off x="277293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49019-251E-4577-99F1-434B0A60B4AC}"/>
              </a:ext>
            </a:extLst>
          </p:cNvPr>
          <p:cNvSpPr/>
          <p:nvPr/>
        </p:nvSpPr>
        <p:spPr>
          <a:xfrm>
            <a:off x="31920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BBF973-8CE0-4453-98E9-CE84FAB9FC2D}"/>
              </a:ext>
            </a:extLst>
          </p:cNvPr>
          <p:cNvSpPr/>
          <p:nvPr/>
        </p:nvSpPr>
        <p:spPr>
          <a:xfrm>
            <a:off x="2353872" y="275983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03BA2-B78D-463D-93D6-6E87F8E3CB27}"/>
              </a:ext>
            </a:extLst>
          </p:cNvPr>
          <p:cNvSpPr/>
          <p:nvPr/>
        </p:nvSpPr>
        <p:spPr>
          <a:xfrm>
            <a:off x="277293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3E0B03-1445-4F4B-9548-00D679861AEA}"/>
              </a:ext>
            </a:extLst>
          </p:cNvPr>
          <p:cNvSpPr/>
          <p:nvPr/>
        </p:nvSpPr>
        <p:spPr>
          <a:xfrm>
            <a:off x="31920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7A98E1-6CCB-487A-B440-E58929B75A9C}"/>
              </a:ext>
            </a:extLst>
          </p:cNvPr>
          <p:cNvSpPr/>
          <p:nvPr/>
        </p:nvSpPr>
        <p:spPr>
          <a:xfrm>
            <a:off x="2353872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1D9650-FA6D-4A69-9C7A-C6F9CD652E7C}"/>
              </a:ext>
            </a:extLst>
          </p:cNvPr>
          <p:cNvSpPr/>
          <p:nvPr/>
        </p:nvSpPr>
        <p:spPr>
          <a:xfrm>
            <a:off x="2772936" y="316419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D372CE-1768-42BE-A999-E3895FF64A87}"/>
              </a:ext>
            </a:extLst>
          </p:cNvPr>
          <p:cNvSpPr/>
          <p:nvPr/>
        </p:nvSpPr>
        <p:spPr>
          <a:xfrm>
            <a:off x="3192001" y="3164193"/>
            <a:ext cx="279376" cy="2793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099A0A-5234-435C-96CE-AD3640BAB345}"/>
              </a:ext>
            </a:extLst>
          </p:cNvPr>
          <p:cNvSpPr/>
          <p:nvPr/>
        </p:nvSpPr>
        <p:spPr>
          <a:xfrm>
            <a:off x="2353872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E2F87-15DA-4B24-90B2-90222B025A06}"/>
              </a:ext>
            </a:extLst>
          </p:cNvPr>
          <p:cNvSpPr/>
          <p:nvPr/>
        </p:nvSpPr>
        <p:spPr>
          <a:xfrm>
            <a:off x="2772936" y="3568553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4226F1-741C-43A6-BACF-6C2210F4A655}"/>
              </a:ext>
            </a:extLst>
          </p:cNvPr>
          <p:cNvSpPr/>
          <p:nvPr/>
        </p:nvSpPr>
        <p:spPr>
          <a:xfrm>
            <a:off x="31920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E7B9F-F3E9-4A77-88C0-D57F323DB532}"/>
              </a:ext>
            </a:extLst>
          </p:cNvPr>
          <p:cNvSpPr/>
          <p:nvPr/>
        </p:nvSpPr>
        <p:spPr>
          <a:xfrm>
            <a:off x="2353872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411C7F-C855-46DB-BA0C-3A2F72923F87}"/>
              </a:ext>
            </a:extLst>
          </p:cNvPr>
          <p:cNvSpPr/>
          <p:nvPr/>
        </p:nvSpPr>
        <p:spPr>
          <a:xfrm>
            <a:off x="2772936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26A6E-2C13-44B5-B184-ED714604E6C7}"/>
              </a:ext>
            </a:extLst>
          </p:cNvPr>
          <p:cNvSpPr/>
          <p:nvPr/>
        </p:nvSpPr>
        <p:spPr>
          <a:xfrm>
            <a:off x="3192001" y="397291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C56E1-81DB-40BE-910C-13D7F5575B39}"/>
              </a:ext>
            </a:extLst>
          </p:cNvPr>
          <p:cNvSpPr/>
          <p:nvPr/>
        </p:nvSpPr>
        <p:spPr>
          <a:xfrm>
            <a:off x="2353872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6A3352-E46F-4B1F-81FF-09A8D0A8992B}"/>
              </a:ext>
            </a:extLst>
          </p:cNvPr>
          <p:cNvSpPr/>
          <p:nvPr/>
        </p:nvSpPr>
        <p:spPr>
          <a:xfrm>
            <a:off x="2772936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97D4FD-BC57-4E0C-8D64-69F67AD3C88A}"/>
              </a:ext>
            </a:extLst>
          </p:cNvPr>
          <p:cNvSpPr/>
          <p:nvPr/>
        </p:nvSpPr>
        <p:spPr>
          <a:xfrm>
            <a:off x="319200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7DCBF-EC75-4F18-84BA-3B901206EF17}"/>
              </a:ext>
            </a:extLst>
          </p:cNvPr>
          <p:cNvSpPr/>
          <p:nvPr/>
        </p:nvSpPr>
        <p:spPr>
          <a:xfrm>
            <a:off x="2353872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3611F-C8C0-46E7-883D-954DBA4B851D}"/>
              </a:ext>
            </a:extLst>
          </p:cNvPr>
          <p:cNvSpPr/>
          <p:nvPr/>
        </p:nvSpPr>
        <p:spPr>
          <a:xfrm>
            <a:off x="2772936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9CD03-39C8-4B6B-B17D-684FCC849934}"/>
              </a:ext>
            </a:extLst>
          </p:cNvPr>
          <p:cNvSpPr/>
          <p:nvPr/>
        </p:nvSpPr>
        <p:spPr>
          <a:xfrm>
            <a:off x="319200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1EB6F6-F143-4AF5-B3FE-A751B3467274}"/>
              </a:ext>
            </a:extLst>
          </p:cNvPr>
          <p:cNvSpPr/>
          <p:nvPr/>
        </p:nvSpPr>
        <p:spPr>
          <a:xfrm>
            <a:off x="2353872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D6B04-98C9-42B7-89AD-5212DBC0637F}"/>
              </a:ext>
            </a:extLst>
          </p:cNvPr>
          <p:cNvSpPr/>
          <p:nvPr/>
        </p:nvSpPr>
        <p:spPr>
          <a:xfrm>
            <a:off x="277293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F3C4A4-CCBD-4FBB-88E0-8C66FB97A303}"/>
              </a:ext>
            </a:extLst>
          </p:cNvPr>
          <p:cNvSpPr/>
          <p:nvPr/>
        </p:nvSpPr>
        <p:spPr>
          <a:xfrm>
            <a:off x="31920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A0981-26E1-43EE-B31B-AD3E83D38F51}"/>
              </a:ext>
            </a:extLst>
          </p:cNvPr>
          <p:cNvSpPr/>
          <p:nvPr/>
        </p:nvSpPr>
        <p:spPr>
          <a:xfrm>
            <a:off x="2353872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888F1C-9287-400C-8FA2-273BC46756E0}"/>
              </a:ext>
            </a:extLst>
          </p:cNvPr>
          <p:cNvSpPr/>
          <p:nvPr/>
        </p:nvSpPr>
        <p:spPr>
          <a:xfrm>
            <a:off x="277293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63AA2A-389B-4F74-A895-D13682EF0C3C}"/>
              </a:ext>
            </a:extLst>
          </p:cNvPr>
          <p:cNvSpPr/>
          <p:nvPr/>
        </p:nvSpPr>
        <p:spPr>
          <a:xfrm>
            <a:off x="31920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B8223C-C10E-42D1-A331-DFAE38019CAD}"/>
              </a:ext>
            </a:extLst>
          </p:cNvPr>
          <p:cNvSpPr/>
          <p:nvPr/>
        </p:nvSpPr>
        <p:spPr>
          <a:xfrm>
            <a:off x="360391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8CA594-F63B-407F-BDF7-78AC3F945220}"/>
              </a:ext>
            </a:extLst>
          </p:cNvPr>
          <p:cNvSpPr/>
          <p:nvPr/>
        </p:nvSpPr>
        <p:spPr>
          <a:xfrm>
            <a:off x="4022975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EB0B70-AECD-45A4-9D24-4B779BB76446}"/>
              </a:ext>
            </a:extLst>
          </p:cNvPr>
          <p:cNvSpPr/>
          <p:nvPr/>
        </p:nvSpPr>
        <p:spPr>
          <a:xfrm>
            <a:off x="4442040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35C85C-D71F-4156-AB5C-7167CF5C578B}"/>
              </a:ext>
            </a:extLst>
          </p:cNvPr>
          <p:cNvSpPr/>
          <p:nvPr/>
        </p:nvSpPr>
        <p:spPr>
          <a:xfrm>
            <a:off x="360391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DDA4B5-291A-417B-9B79-B503612C155E}"/>
              </a:ext>
            </a:extLst>
          </p:cNvPr>
          <p:cNvSpPr/>
          <p:nvPr/>
        </p:nvSpPr>
        <p:spPr>
          <a:xfrm>
            <a:off x="4022975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E4A563-E125-46E1-9A8B-A6EEB9650993}"/>
              </a:ext>
            </a:extLst>
          </p:cNvPr>
          <p:cNvSpPr/>
          <p:nvPr/>
        </p:nvSpPr>
        <p:spPr>
          <a:xfrm>
            <a:off x="4442040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C5B701-5AF9-46C3-8BE1-BB5D2B6362CB}"/>
              </a:ext>
            </a:extLst>
          </p:cNvPr>
          <p:cNvSpPr/>
          <p:nvPr/>
        </p:nvSpPr>
        <p:spPr>
          <a:xfrm>
            <a:off x="360391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3653E6-03AA-4990-9D78-5E2152298557}"/>
              </a:ext>
            </a:extLst>
          </p:cNvPr>
          <p:cNvSpPr/>
          <p:nvPr/>
        </p:nvSpPr>
        <p:spPr>
          <a:xfrm>
            <a:off x="4022975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A6F77-6788-4FE1-BB9D-25FB7D4B9140}"/>
              </a:ext>
            </a:extLst>
          </p:cNvPr>
          <p:cNvSpPr/>
          <p:nvPr/>
        </p:nvSpPr>
        <p:spPr>
          <a:xfrm>
            <a:off x="4442040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DD592D-64F8-4E45-A6D8-056F827E461B}"/>
              </a:ext>
            </a:extLst>
          </p:cNvPr>
          <p:cNvSpPr/>
          <p:nvPr/>
        </p:nvSpPr>
        <p:spPr>
          <a:xfrm>
            <a:off x="360391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19BAA14-473E-40A0-9069-991F70F1A46D}"/>
              </a:ext>
            </a:extLst>
          </p:cNvPr>
          <p:cNvSpPr/>
          <p:nvPr/>
        </p:nvSpPr>
        <p:spPr>
          <a:xfrm>
            <a:off x="4022975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829F6-E6F3-4569-9638-BBBB89257BD2}"/>
              </a:ext>
            </a:extLst>
          </p:cNvPr>
          <p:cNvSpPr/>
          <p:nvPr/>
        </p:nvSpPr>
        <p:spPr>
          <a:xfrm>
            <a:off x="4442040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891F586-ACCD-4941-8C0E-C79AC0641C3D}"/>
              </a:ext>
            </a:extLst>
          </p:cNvPr>
          <p:cNvSpPr/>
          <p:nvPr/>
        </p:nvSpPr>
        <p:spPr>
          <a:xfrm>
            <a:off x="360391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41A8D3-B42F-40C3-BCC1-569E8C5A5859}"/>
              </a:ext>
            </a:extLst>
          </p:cNvPr>
          <p:cNvSpPr/>
          <p:nvPr/>
        </p:nvSpPr>
        <p:spPr>
          <a:xfrm>
            <a:off x="4022975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299E4F-C7C4-4367-9F0A-3FECF2301799}"/>
              </a:ext>
            </a:extLst>
          </p:cNvPr>
          <p:cNvSpPr/>
          <p:nvPr/>
        </p:nvSpPr>
        <p:spPr>
          <a:xfrm>
            <a:off x="4442040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C48166-B993-4108-8FF3-4F4071A108AD}"/>
              </a:ext>
            </a:extLst>
          </p:cNvPr>
          <p:cNvSpPr/>
          <p:nvPr/>
        </p:nvSpPr>
        <p:spPr>
          <a:xfrm>
            <a:off x="360391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B30CF-E035-4259-B84E-DDCAA1F4C945}"/>
              </a:ext>
            </a:extLst>
          </p:cNvPr>
          <p:cNvSpPr/>
          <p:nvPr/>
        </p:nvSpPr>
        <p:spPr>
          <a:xfrm>
            <a:off x="4022975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E3C2D-62FE-4FFE-A3A4-D8BB2C6DE9E9}"/>
              </a:ext>
            </a:extLst>
          </p:cNvPr>
          <p:cNvSpPr/>
          <p:nvPr/>
        </p:nvSpPr>
        <p:spPr>
          <a:xfrm>
            <a:off x="4442040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BC0F8D-E656-4448-9684-4AB17D056A40}"/>
              </a:ext>
            </a:extLst>
          </p:cNvPr>
          <p:cNvSpPr/>
          <p:nvPr/>
        </p:nvSpPr>
        <p:spPr>
          <a:xfrm>
            <a:off x="3603911" y="437727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0D1DC5-EBA1-4A12-AEC8-D9C83BEA4823}"/>
              </a:ext>
            </a:extLst>
          </p:cNvPr>
          <p:cNvSpPr/>
          <p:nvPr/>
        </p:nvSpPr>
        <p:spPr>
          <a:xfrm>
            <a:off x="4022975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258BC5-3A1B-437B-A410-E0D25CF4B367}"/>
              </a:ext>
            </a:extLst>
          </p:cNvPr>
          <p:cNvSpPr/>
          <p:nvPr/>
        </p:nvSpPr>
        <p:spPr>
          <a:xfrm>
            <a:off x="4442040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421387-B3E2-4062-94C2-F6985366DB06}"/>
              </a:ext>
            </a:extLst>
          </p:cNvPr>
          <p:cNvSpPr/>
          <p:nvPr/>
        </p:nvSpPr>
        <p:spPr>
          <a:xfrm>
            <a:off x="3603911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61A990-3AD4-4477-9332-214B0DD3CCFE}"/>
              </a:ext>
            </a:extLst>
          </p:cNvPr>
          <p:cNvSpPr/>
          <p:nvPr/>
        </p:nvSpPr>
        <p:spPr>
          <a:xfrm>
            <a:off x="4022975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27A39D-5839-4E29-8FEB-EFECA3F59E37}"/>
              </a:ext>
            </a:extLst>
          </p:cNvPr>
          <p:cNvSpPr/>
          <p:nvPr/>
        </p:nvSpPr>
        <p:spPr>
          <a:xfrm>
            <a:off x="4442040" y="4781634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CC5AD4-A878-4620-9BF2-9D25460322D7}"/>
              </a:ext>
            </a:extLst>
          </p:cNvPr>
          <p:cNvSpPr/>
          <p:nvPr/>
        </p:nvSpPr>
        <p:spPr>
          <a:xfrm>
            <a:off x="360391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A903E-481D-4D05-B824-BE1A13C81885}"/>
              </a:ext>
            </a:extLst>
          </p:cNvPr>
          <p:cNvSpPr/>
          <p:nvPr/>
        </p:nvSpPr>
        <p:spPr>
          <a:xfrm>
            <a:off x="4022975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ED7810-6D41-4350-A315-81B1B4BF8FD8}"/>
              </a:ext>
            </a:extLst>
          </p:cNvPr>
          <p:cNvSpPr/>
          <p:nvPr/>
        </p:nvSpPr>
        <p:spPr>
          <a:xfrm>
            <a:off x="4442040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3261B38-1FBD-44BC-9DDC-5D91E97D9114}"/>
              </a:ext>
            </a:extLst>
          </p:cNvPr>
          <p:cNvSpPr/>
          <p:nvPr/>
        </p:nvSpPr>
        <p:spPr>
          <a:xfrm>
            <a:off x="360391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12A926-23EF-4C31-B2AC-6ABEE8352134}"/>
              </a:ext>
            </a:extLst>
          </p:cNvPr>
          <p:cNvSpPr/>
          <p:nvPr/>
        </p:nvSpPr>
        <p:spPr>
          <a:xfrm>
            <a:off x="4022975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279B8BF-F18B-4C9E-8417-68FCE4BCD29C}"/>
              </a:ext>
            </a:extLst>
          </p:cNvPr>
          <p:cNvSpPr/>
          <p:nvPr/>
        </p:nvSpPr>
        <p:spPr>
          <a:xfrm>
            <a:off x="4442040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F91FE9-B269-4336-993C-FD386C4EFC17}"/>
              </a:ext>
            </a:extLst>
          </p:cNvPr>
          <p:cNvSpPr/>
          <p:nvPr/>
        </p:nvSpPr>
        <p:spPr>
          <a:xfrm>
            <a:off x="4859337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213201-0923-4885-852C-F5776807C517}"/>
              </a:ext>
            </a:extLst>
          </p:cNvPr>
          <p:cNvSpPr/>
          <p:nvPr/>
        </p:nvSpPr>
        <p:spPr>
          <a:xfrm>
            <a:off x="5278401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F527F16-3AF6-4A77-B52E-09D6553B7855}"/>
              </a:ext>
            </a:extLst>
          </p:cNvPr>
          <p:cNvSpPr/>
          <p:nvPr/>
        </p:nvSpPr>
        <p:spPr>
          <a:xfrm>
            <a:off x="5697466" y="195111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562D6F0-5D1A-4C61-A50D-4BC0FCBC359A}"/>
              </a:ext>
            </a:extLst>
          </p:cNvPr>
          <p:cNvSpPr/>
          <p:nvPr/>
        </p:nvSpPr>
        <p:spPr>
          <a:xfrm>
            <a:off x="4859337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8396C8-EA4D-4D44-95C5-35295E7CA626}"/>
              </a:ext>
            </a:extLst>
          </p:cNvPr>
          <p:cNvSpPr/>
          <p:nvPr/>
        </p:nvSpPr>
        <p:spPr>
          <a:xfrm>
            <a:off x="5278401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DB8B23-D155-4520-98B8-36E8F7C1680F}"/>
              </a:ext>
            </a:extLst>
          </p:cNvPr>
          <p:cNvSpPr/>
          <p:nvPr/>
        </p:nvSpPr>
        <p:spPr>
          <a:xfrm>
            <a:off x="5697466" y="2355472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FEE331-07CF-49D9-BFD9-884D120654FE}"/>
              </a:ext>
            </a:extLst>
          </p:cNvPr>
          <p:cNvSpPr/>
          <p:nvPr/>
        </p:nvSpPr>
        <p:spPr>
          <a:xfrm>
            <a:off x="4859337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B03398E-AC41-4745-945A-D4AEEA02CF2D}"/>
              </a:ext>
            </a:extLst>
          </p:cNvPr>
          <p:cNvSpPr/>
          <p:nvPr/>
        </p:nvSpPr>
        <p:spPr>
          <a:xfrm>
            <a:off x="5278401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4CEE6D-0175-432F-9400-8CD02877F2D2}"/>
              </a:ext>
            </a:extLst>
          </p:cNvPr>
          <p:cNvSpPr/>
          <p:nvPr/>
        </p:nvSpPr>
        <p:spPr>
          <a:xfrm>
            <a:off x="5697466" y="275983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569E34A-06DE-4342-A2A7-6C4BC84FED00}"/>
              </a:ext>
            </a:extLst>
          </p:cNvPr>
          <p:cNvSpPr/>
          <p:nvPr/>
        </p:nvSpPr>
        <p:spPr>
          <a:xfrm>
            <a:off x="4859337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8244774-513C-45A9-AA80-2F1F9CEFEE82}"/>
              </a:ext>
            </a:extLst>
          </p:cNvPr>
          <p:cNvSpPr/>
          <p:nvPr/>
        </p:nvSpPr>
        <p:spPr>
          <a:xfrm>
            <a:off x="5278401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76A4F4-6B7B-4C7D-8642-D03A56615194}"/>
              </a:ext>
            </a:extLst>
          </p:cNvPr>
          <p:cNvSpPr/>
          <p:nvPr/>
        </p:nvSpPr>
        <p:spPr>
          <a:xfrm>
            <a:off x="5697466" y="316419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1D5BCA-B29E-4C23-ABC6-FDB9BD5E9489}"/>
              </a:ext>
            </a:extLst>
          </p:cNvPr>
          <p:cNvSpPr/>
          <p:nvPr/>
        </p:nvSpPr>
        <p:spPr>
          <a:xfrm>
            <a:off x="4859337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D05A1-5286-4483-858D-0A08E7E8535D}"/>
              </a:ext>
            </a:extLst>
          </p:cNvPr>
          <p:cNvSpPr/>
          <p:nvPr/>
        </p:nvSpPr>
        <p:spPr>
          <a:xfrm>
            <a:off x="5278401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AB3685C-311D-4A3E-A088-AABCF7A8217C}"/>
              </a:ext>
            </a:extLst>
          </p:cNvPr>
          <p:cNvSpPr/>
          <p:nvPr/>
        </p:nvSpPr>
        <p:spPr>
          <a:xfrm>
            <a:off x="5697466" y="3568553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2C1A42-EB10-419F-ABCD-E2496CAEF2A6}"/>
              </a:ext>
            </a:extLst>
          </p:cNvPr>
          <p:cNvSpPr/>
          <p:nvPr/>
        </p:nvSpPr>
        <p:spPr>
          <a:xfrm>
            <a:off x="4859337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6DA302-3C24-40F3-B346-7A8D64A1EDFD}"/>
              </a:ext>
            </a:extLst>
          </p:cNvPr>
          <p:cNvSpPr/>
          <p:nvPr/>
        </p:nvSpPr>
        <p:spPr>
          <a:xfrm>
            <a:off x="5278401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C27A89-3A94-4F09-AAA8-C46BAE96742C}"/>
              </a:ext>
            </a:extLst>
          </p:cNvPr>
          <p:cNvSpPr/>
          <p:nvPr/>
        </p:nvSpPr>
        <p:spPr>
          <a:xfrm>
            <a:off x="5697466" y="397291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A41BCD-E39F-4F97-A381-27A44A856621}"/>
              </a:ext>
            </a:extLst>
          </p:cNvPr>
          <p:cNvSpPr/>
          <p:nvPr/>
        </p:nvSpPr>
        <p:spPr>
          <a:xfrm>
            <a:off x="4859337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125A200-254C-4AA0-8F64-D70708A38014}"/>
              </a:ext>
            </a:extLst>
          </p:cNvPr>
          <p:cNvSpPr/>
          <p:nvPr/>
        </p:nvSpPr>
        <p:spPr>
          <a:xfrm>
            <a:off x="5278401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D812C5-992F-45D2-91F6-428833F8E9AD}"/>
              </a:ext>
            </a:extLst>
          </p:cNvPr>
          <p:cNvSpPr/>
          <p:nvPr/>
        </p:nvSpPr>
        <p:spPr>
          <a:xfrm>
            <a:off x="5697466" y="437727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A779490-583D-41F3-9F56-36F12C9D8D7F}"/>
              </a:ext>
            </a:extLst>
          </p:cNvPr>
          <p:cNvSpPr/>
          <p:nvPr/>
        </p:nvSpPr>
        <p:spPr>
          <a:xfrm>
            <a:off x="4859337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07EB53-A5D3-46DB-8C53-51EC6E382784}"/>
              </a:ext>
            </a:extLst>
          </p:cNvPr>
          <p:cNvSpPr/>
          <p:nvPr/>
        </p:nvSpPr>
        <p:spPr>
          <a:xfrm>
            <a:off x="5278401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537FD-F636-4786-8FC3-91177A6C557C}"/>
              </a:ext>
            </a:extLst>
          </p:cNvPr>
          <p:cNvSpPr/>
          <p:nvPr/>
        </p:nvSpPr>
        <p:spPr>
          <a:xfrm>
            <a:off x="5697466" y="4781634"/>
            <a:ext cx="279376" cy="279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2E8FE45-22AF-4834-B687-111C7E428118}"/>
              </a:ext>
            </a:extLst>
          </p:cNvPr>
          <p:cNvSpPr/>
          <p:nvPr/>
        </p:nvSpPr>
        <p:spPr>
          <a:xfrm>
            <a:off x="4859337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260DE2C-C2D9-4001-8433-E49767AEE8BF}"/>
              </a:ext>
            </a:extLst>
          </p:cNvPr>
          <p:cNvSpPr/>
          <p:nvPr/>
        </p:nvSpPr>
        <p:spPr>
          <a:xfrm>
            <a:off x="5278401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EFB5319-B64A-408A-96E9-9E0B706F0BC4}"/>
              </a:ext>
            </a:extLst>
          </p:cNvPr>
          <p:cNvSpPr/>
          <p:nvPr/>
        </p:nvSpPr>
        <p:spPr>
          <a:xfrm>
            <a:off x="5697466" y="518599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FAEEF2-CC33-4C8F-B8D3-52E8A1973445}"/>
              </a:ext>
            </a:extLst>
          </p:cNvPr>
          <p:cNvSpPr/>
          <p:nvPr/>
        </p:nvSpPr>
        <p:spPr>
          <a:xfrm>
            <a:off x="4859337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EECED11-AB8B-48C6-89C3-685B304F6D77}"/>
              </a:ext>
            </a:extLst>
          </p:cNvPr>
          <p:cNvSpPr/>
          <p:nvPr/>
        </p:nvSpPr>
        <p:spPr>
          <a:xfrm>
            <a:off x="5278401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E98DDE9-B4AF-4948-8D57-D2A80E8DF6AF}"/>
              </a:ext>
            </a:extLst>
          </p:cNvPr>
          <p:cNvSpPr/>
          <p:nvPr/>
        </p:nvSpPr>
        <p:spPr>
          <a:xfrm>
            <a:off x="5697466" y="5590355"/>
            <a:ext cx="279376" cy="279376"/>
          </a:xfrm>
          <a:prstGeom prst="rect">
            <a:avLst/>
          </a:prstGeom>
          <a:solidFill>
            <a:srgbClr val="72C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5904118-A79B-4FFC-86F8-BA00F842667A}"/>
              </a:ext>
            </a:extLst>
          </p:cNvPr>
          <p:cNvCxnSpPr/>
          <p:nvPr/>
        </p:nvCxnSpPr>
        <p:spPr>
          <a:xfrm flipH="1">
            <a:off x="6673516" y="3944197"/>
            <a:ext cx="52251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A12D01-855D-4227-A6C6-C342C93C807A}"/>
              </a:ext>
            </a:extLst>
          </p:cNvPr>
          <p:cNvCxnSpPr>
            <a:cxnSpLocks/>
          </p:cNvCxnSpPr>
          <p:nvPr/>
        </p:nvCxnSpPr>
        <p:spPr>
          <a:xfrm>
            <a:off x="9187543" y="3944197"/>
            <a:ext cx="0" cy="19576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3992B-0400-4A23-A473-6F14D4A8CB27}"/>
              </a:ext>
            </a:extLst>
          </p:cNvPr>
          <p:cNvSpPr txBox="1"/>
          <p:nvPr/>
        </p:nvSpPr>
        <p:spPr>
          <a:xfrm>
            <a:off x="6739900" y="2437380"/>
            <a:ext cx="5156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72C5BC"/>
                </a:solidFill>
              </a:rPr>
              <a:t>Diszkrét, 14 dimenziós</a:t>
            </a:r>
          </a:p>
          <a:p>
            <a:r>
              <a:rPr lang="hu-HU" sz="3200" b="1" dirty="0">
                <a:solidFill>
                  <a:srgbClr val="72C5BC"/>
                </a:solidFill>
              </a:rPr>
              <a:t>univerzum</a:t>
            </a:r>
            <a:endParaRPr lang="en-US" sz="3200" b="1" dirty="0">
              <a:solidFill>
                <a:srgbClr val="72C5BC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3F8F748-EB0F-4EBC-AD82-21E16D1E761B}"/>
              </a:ext>
            </a:extLst>
          </p:cNvPr>
          <p:cNvSpPr txBox="1"/>
          <p:nvPr/>
        </p:nvSpPr>
        <p:spPr>
          <a:xfrm>
            <a:off x="6796622" y="4537894"/>
            <a:ext cx="239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776EAE"/>
                </a:solidFill>
              </a:rPr>
              <a:t>Csak egész opciókat </a:t>
            </a:r>
            <a:r>
              <a:rPr lang="hu-HU" sz="2000" b="1" dirty="0" err="1">
                <a:solidFill>
                  <a:srgbClr val="776EAE"/>
                </a:solidFill>
              </a:rPr>
              <a:t>vásárolunk</a:t>
            </a:r>
            <a:endParaRPr lang="en-US" sz="2000" b="1" dirty="0">
              <a:solidFill>
                <a:srgbClr val="776EA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BCC7C-0729-4F7F-B471-CEC1191C84DE}"/>
              </a:ext>
            </a:extLst>
          </p:cNvPr>
          <p:cNvSpPr txBox="1"/>
          <p:nvPr/>
        </p:nvSpPr>
        <p:spPr>
          <a:xfrm>
            <a:off x="9668807" y="4691782"/>
            <a:ext cx="1748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put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</a:p>
          <a:p>
            <a:pPr algn="ctr"/>
            <a:r>
              <a:rPr lang="hu-HU" sz="2000" b="1" dirty="0">
                <a:solidFill>
                  <a:srgbClr val="44536C"/>
                </a:solidFill>
              </a:rPr>
              <a:t>7 </a:t>
            </a:r>
            <a:r>
              <a:rPr lang="hu-HU" sz="2000" b="1" dirty="0" err="1">
                <a:solidFill>
                  <a:srgbClr val="44536C"/>
                </a:solidFill>
              </a:rPr>
              <a:t>call</a:t>
            </a:r>
            <a:r>
              <a:rPr lang="hu-HU" sz="2000" b="1" dirty="0">
                <a:solidFill>
                  <a:srgbClr val="44536C"/>
                </a:solidFill>
              </a:rPr>
              <a:t> opció</a:t>
            </a:r>
            <a:endParaRPr lang="en-US" sz="2000" b="1" dirty="0">
              <a:solidFill>
                <a:srgbClr val="4453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Cél meghatározása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5200" y="2468067"/>
            <a:ext cx="4846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44536C"/>
                </a:solidFill>
              </a:rPr>
              <a:t>Célunk meghatározni az előbb felépített univerzum maximumát, illetve minimalizálni a koc</a:t>
            </a:r>
            <a:r>
              <a:rPr lang="en-US" sz="3200" b="1" dirty="0">
                <a:solidFill>
                  <a:srgbClr val="44536C"/>
                </a:solidFill>
              </a:rPr>
              <a:t>k</a:t>
            </a:r>
            <a:r>
              <a:rPr lang="hu-HU" sz="3200" b="1" dirty="0">
                <a:solidFill>
                  <a:srgbClr val="44536C"/>
                </a:solidFill>
              </a:rPr>
              <a:t>ázatot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689" y="2563583"/>
            <a:ext cx="2883400" cy="3125587"/>
            <a:chOff x="894216" y="983554"/>
            <a:chExt cx="4002484" cy="4338667"/>
          </a:xfrm>
        </p:grpSpPr>
        <p:sp>
          <p:nvSpPr>
            <p:cNvPr id="18" name="Oval 17"/>
            <p:cNvSpPr/>
            <p:nvPr/>
          </p:nvSpPr>
          <p:spPr>
            <a:xfrm>
              <a:off x="1176596" y="1360867"/>
              <a:ext cx="3584042" cy="3584040"/>
            </a:xfrm>
            <a:prstGeom prst="ellipse">
              <a:avLst/>
            </a:prstGeom>
            <a:noFill/>
            <a:ln w="25400">
              <a:solidFill>
                <a:srgbClr val="44536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53532" y="1937804"/>
              <a:ext cx="2430168" cy="2430168"/>
              <a:chOff x="2098618" y="1034903"/>
              <a:chExt cx="2430168" cy="2430168"/>
            </a:xfr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2098618" y="1034903"/>
                <a:ext cx="2430168" cy="2430168"/>
              </a:xfrm>
              <a:prstGeom prst="ellipse">
                <a:avLst/>
              </a:prstGeom>
              <a:solidFill>
                <a:srgbClr val="72C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976" y="1595261"/>
                <a:ext cx="1309451" cy="1309451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2591302" y="4567595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75" y="4607244"/>
              <a:ext cx="639680" cy="63968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591302" y="983554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73" y="1096081"/>
              <a:ext cx="544045" cy="544045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4142074" y="371931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42074" y="181818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4216" y="3714098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4216" y="1812969"/>
              <a:ext cx="754626" cy="754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85" y="3779655"/>
              <a:ext cx="535096" cy="535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236" y="3735092"/>
              <a:ext cx="508485" cy="5084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37" y="1987975"/>
              <a:ext cx="551481" cy="5514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16" y="1896909"/>
              <a:ext cx="613367" cy="61336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65759" y="1883292"/>
            <a:ext cx="441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rgbClr val="003E5F"/>
                </a:solidFill>
              </a:rPr>
              <a:t>Maximalizálni akarjuk a farmer bevételét</a:t>
            </a:r>
            <a:endParaRPr lang="en-US" sz="1600" b="1" dirty="0">
              <a:solidFill>
                <a:srgbClr val="003E5F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061759" y="2242737"/>
            <a:ext cx="938242" cy="3253328"/>
          </a:xfrm>
          <a:prstGeom prst="chevron">
            <a:avLst>
              <a:gd name="adj" fmla="val 65773"/>
            </a:avLst>
          </a:prstGeom>
          <a:solidFill>
            <a:srgbClr val="21314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049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i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589</Words>
  <Application>Microsoft Macintosh PowerPoint</Application>
  <PresentationFormat>Widescreen</PresentationFormat>
  <Paragraphs>186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Calibri</vt:lpstr>
      <vt:lpstr>Ebrima</vt:lpstr>
      <vt:lpstr>Montserrat</vt:lpstr>
      <vt:lpstr>Trebuchet MS</vt:lpstr>
      <vt:lpstr>1_Office Theme</vt:lpstr>
      <vt:lpstr>PowerPoint Presentation</vt:lpstr>
      <vt:lpstr>Tartalom</vt:lpstr>
      <vt:lpstr>Ár – doboz ábra és várható érték esetenként</vt:lpstr>
      <vt:lpstr>Termés – doboz ábra és várható érték esetenként</vt:lpstr>
      <vt:lpstr>Profit maximalizálás, stabilitás</vt:lpstr>
      <vt:lpstr>Put vagy call?</vt:lpstr>
      <vt:lpstr>Algoritmus, metódusok</vt:lpstr>
      <vt:lpstr>1. Modellezés</vt:lpstr>
      <vt:lpstr>2. Cél meghatározása</vt:lpstr>
      <vt:lpstr>PowerPoint Presentation</vt:lpstr>
      <vt:lpstr>4. Implementálás több megközelítésből</vt:lpstr>
      <vt:lpstr>Eredmények</vt:lpstr>
      <vt:lpstr>Várható Bevétel – 1. eset</vt:lpstr>
      <vt:lpstr>Várható Bevétel – 2. eset</vt:lpstr>
      <vt:lpstr>Várható Bevétel – 3. eset</vt:lpstr>
      <vt:lpstr>Tartalom</vt:lpstr>
      <vt:lpstr>PowerPoint Presentation</vt:lpstr>
      <vt:lpstr>Bevétel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EltesRita</dc:creator>
  <cp:lastModifiedBy>HUNOR ÁCS</cp:lastModifiedBy>
  <cp:revision>390</cp:revision>
  <cp:lastPrinted>2023-04-22T07:28:38Z</cp:lastPrinted>
  <dcterms:created xsi:type="dcterms:W3CDTF">2017-02-14T13:09:12Z</dcterms:created>
  <dcterms:modified xsi:type="dcterms:W3CDTF">2023-04-22T10:04:02Z</dcterms:modified>
</cp:coreProperties>
</file>